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1"/>
  </p:notesMasterIdLst>
  <p:sldIdLst>
    <p:sldId id="256" r:id="rId5"/>
    <p:sldId id="257" r:id="rId6"/>
    <p:sldId id="260" r:id="rId7"/>
    <p:sldId id="261" r:id="rId8"/>
    <p:sldId id="263" r:id="rId9"/>
    <p:sldId id="258" r:id="rId10"/>
    <p:sldId id="262" r:id="rId11"/>
    <p:sldId id="269" r:id="rId12"/>
    <p:sldId id="266" r:id="rId13"/>
    <p:sldId id="267" r:id="rId14"/>
    <p:sldId id="270" r:id="rId15"/>
    <p:sldId id="265" r:id="rId16"/>
    <p:sldId id="264" r:id="rId17"/>
    <p:sldId id="271" r:id="rId18"/>
    <p:sldId id="272" r:id="rId19"/>
    <p:sldId id="25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43F"/>
    <a:srgbClr val="1EB1A3"/>
    <a:srgbClr val="1E3D86"/>
    <a:srgbClr val="237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94"/>
  </p:normalViewPr>
  <p:slideViewPr>
    <p:cSldViewPr snapToGrid="0">
      <p:cViewPr varScale="1">
        <p:scale>
          <a:sx n="85" d="100"/>
          <a:sy n="85" d="100"/>
        </p:scale>
        <p:origin x="14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6F2B1-15B7-8A43-9E46-6634C8F652D6}" type="datetimeFigureOut">
              <a:rPr lang="it-IT" smtClean="0"/>
              <a:t>09/07/2025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F8946-B790-A147-8AA3-57E498D20D73}" type="slidenum">
              <a:rPr lang="it-IT" smtClean="0"/>
              <a:t>‹#›</a:t>
            </a:fld>
            <a:endParaRPr lang="it-IT"/>
          </a:p>
        </p:txBody>
      </p:sp>
    </p:spTree>
    <p:extLst>
      <p:ext uri="{BB962C8B-B14F-4D97-AF65-F5344CB8AC3E}">
        <p14:creationId xmlns:p14="http://schemas.microsoft.com/office/powerpoint/2010/main" val="414082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42F8946-B790-A147-8AA3-57E498D20D73}" type="slidenum">
              <a:rPr lang="it-IT" smtClean="0"/>
              <a:t>2</a:t>
            </a:fld>
            <a:endParaRPr lang="it-IT"/>
          </a:p>
        </p:txBody>
      </p:sp>
    </p:spTree>
    <p:extLst>
      <p:ext uri="{BB962C8B-B14F-4D97-AF65-F5344CB8AC3E}">
        <p14:creationId xmlns:p14="http://schemas.microsoft.com/office/powerpoint/2010/main" val="364597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0E5CB-A7AE-796A-4A89-2DA3C6D29B7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D76CEA0-91AE-AE50-C472-F696523EE1C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933E275-38D9-8D60-6767-BC1C9CE6CF1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EA277A3-70AE-B8DE-C335-7A717209BD61}"/>
              </a:ext>
            </a:extLst>
          </p:cNvPr>
          <p:cNvSpPr>
            <a:spLocks noGrp="1"/>
          </p:cNvSpPr>
          <p:nvPr>
            <p:ph type="sldNum" sz="quarter" idx="5"/>
          </p:nvPr>
        </p:nvSpPr>
        <p:spPr/>
        <p:txBody>
          <a:bodyPr/>
          <a:lstStyle/>
          <a:p>
            <a:fld id="{842F8946-B790-A147-8AA3-57E498D20D73}" type="slidenum">
              <a:rPr lang="it-IT" smtClean="0"/>
              <a:t>12</a:t>
            </a:fld>
            <a:endParaRPr lang="it-IT"/>
          </a:p>
        </p:txBody>
      </p:sp>
    </p:spTree>
    <p:extLst>
      <p:ext uri="{BB962C8B-B14F-4D97-AF65-F5344CB8AC3E}">
        <p14:creationId xmlns:p14="http://schemas.microsoft.com/office/powerpoint/2010/main" val="931303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92A01-2B1B-6F83-7F86-996BBD8BBB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7CCAA36-2B58-5B33-C109-5F845948B46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F7BD7F3-052C-66D1-BFA8-C7C23919C1C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C0A7991-7022-590B-45AF-4976DFAA5710}"/>
              </a:ext>
            </a:extLst>
          </p:cNvPr>
          <p:cNvSpPr>
            <a:spLocks noGrp="1"/>
          </p:cNvSpPr>
          <p:nvPr>
            <p:ph type="sldNum" sz="quarter" idx="5"/>
          </p:nvPr>
        </p:nvSpPr>
        <p:spPr/>
        <p:txBody>
          <a:bodyPr/>
          <a:lstStyle/>
          <a:p>
            <a:fld id="{842F8946-B790-A147-8AA3-57E498D20D73}" type="slidenum">
              <a:rPr lang="it-IT" smtClean="0"/>
              <a:t>13</a:t>
            </a:fld>
            <a:endParaRPr lang="it-IT"/>
          </a:p>
        </p:txBody>
      </p:sp>
    </p:spTree>
    <p:extLst>
      <p:ext uri="{BB962C8B-B14F-4D97-AF65-F5344CB8AC3E}">
        <p14:creationId xmlns:p14="http://schemas.microsoft.com/office/powerpoint/2010/main" val="203419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125F5-16B2-88D8-AEC0-9B477FA6E39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AD4F0A-AF53-DAC5-98C7-0BD06FF146D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7C72A7E-F69C-4FBC-9E5A-7F6CBD2A233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97AEE12-5D5A-5161-EC31-C395FE326A90}"/>
              </a:ext>
            </a:extLst>
          </p:cNvPr>
          <p:cNvSpPr>
            <a:spLocks noGrp="1"/>
          </p:cNvSpPr>
          <p:nvPr>
            <p:ph type="sldNum" sz="quarter" idx="5"/>
          </p:nvPr>
        </p:nvSpPr>
        <p:spPr/>
        <p:txBody>
          <a:bodyPr/>
          <a:lstStyle/>
          <a:p>
            <a:fld id="{842F8946-B790-A147-8AA3-57E498D20D73}" type="slidenum">
              <a:rPr lang="it-IT" smtClean="0"/>
              <a:t>14</a:t>
            </a:fld>
            <a:endParaRPr lang="it-IT"/>
          </a:p>
        </p:txBody>
      </p:sp>
    </p:spTree>
    <p:extLst>
      <p:ext uri="{BB962C8B-B14F-4D97-AF65-F5344CB8AC3E}">
        <p14:creationId xmlns:p14="http://schemas.microsoft.com/office/powerpoint/2010/main" val="2341216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5D7A2-5CBD-C26C-0463-5F2B169AD96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D95A267-C5BE-75A5-3776-1961140CE4F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7EF3C3E-F958-1EC6-CED0-1C5B13DFA23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6A3E9A6-4F58-76A5-4DED-C4E5950A8417}"/>
              </a:ext>
            </a:extLst>
          </p:cNvPr>
          <p:cNvSpPr>
            <a:spLocks noGrp="1"/>
          </p:cNvSpPr>
          <p:nvPr>
            <p:ph type="sldNum" sz="quarter" idx="5"/>
          </p:nvPr>
        </p:nvSpPr>
        <p:spPr/>
        <p:txBody>
          <a:bodyPr/>
          <a:lstStyle/>
          <a:p>
            <a:fld id="{842F8946-B790-A147-8AA3-57E498D20D73}" type="slidenum">
              <a:rPr lang="it-IT" smtClean="0"/>
              <a:t>15</a:t>
            </a:fld>
            <a:endParaRPr lang="it-IT"/>
          </a:p>
        </p:txBody>
      </p:sp>
    </p:spTree>
    <p:extLst>
      <p:ext uri="{BB962C8B-B14F-4D97-AF65-F5344CB8AC3E}">
        <p14:creationId xmlns:p14="http://schemas.microsoft.com/office/powerpoint/2010/main" val="207492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42F8946-B790-A147-8AA3-57E498D20D73}" type="slidenum">
              <a:rPr lang="it-IT" smtClean="0"/>
              <a:t>16</a:t>
            </a:fld>
            <a:endParaRPr lang="it-IT"/>
          </a:p>
        </p:txBody>
      </p:sp>
    </p:spTree>
    <p:extLst>
      <p:ext uri="{BB962C8B-B14F-4D97-AF65-F5344CB8AC3E}">
        <p14:creationId xmlns:p14="http://schemas.microsoft.com/office/powerpoint/2010/main" val="337022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20CF2-248A-1455-40F0-C85672D85B6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741BB87-00CE-9364-5F6F-7FE83CE0EED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881268F-EB64-27DC-08EC-F3F7424D101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452DB83-61A7-FC46-6CDB-4E65A0AC017E}"/>
              </a:ext>
            </a:extLst>
          </p:cNvPr>
          <p:cNvSpPr>
            <a:spLocks noGrp="1"/>
          </p:cNvSpPr>
          <p:nvPr>
            <p:ph type="sldNum" sz="quarter" idx="5"/>
          </p:nvPr>
        </p:nvSpPr>
        <p:spPr/>
        <p:txBody>
          <a:bodyPr/>
          <a:lstStyle/>
          <a:p>
            <a:fld id="{842F8946-B790-A147-8AA3-57E498D20D73}" type="slidenum">
              <a:rPr lang="it-IT" smtClean="0"/>
              <a:t>3</a:t>
            </a:fld>
            <a:endParaRPr lang="it-IT"/>
          </a:p>
        </p:txBody>
      </p:sp>
    </p:spTree>
    <p:extLst>
      <p:ext uri="{BB962C8B-B14F-4D97-AF65-F5344CB8AC3E}">
        <p14:creationId xmlns:p14="http://schemas.microsoft.com/office/powerpoint/2010/main" val="281295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10290-28A1-A889-B6B0-F9DBCAC9BDB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A2B19CE-D56D-C94C-7887-DD720DB9622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683BA04-3B65-E69D-EEE9-0427CC31058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29D3649-9F9B-5837-75E9-DD512A7F37F3}"/>
              </a:ext>
            </a:extLst>
          </p:cNvPr>
          <p:cNvSpPr>
            <a:spLocks noGrp="1"/>
          </p:cNvSpPr>
          <p:nvPr>
            <p:ph type="sldNum" sz="quarter" idx="5"/>
          </p:nvPr>
        </p:nvSpPr>
        <p:spPr/>
        <p:txBody>
          <a:bodyPr/>
          <a:lstStyle/>
          <a:p>
            <a:fld id="{842F8946-B790-A147-8AA3-57E498D20D73}" type="slidenum">
              <a:rPr lang="it-IT" smtClean="0"/>
              <a:t>4</a:t>
            </a:fld>
            <a:endParaRPr lang="it-IT"/>
          </a:p>
        </p:txBody>
      </p:sp>
    </p:spTree>
    <p:extLst>
      <p:ext uri="{BB962C8B-B14F-4D97-AF65-F5344CB8AC3E}">
        <p14:creationId xmlns:p14="http://schemas.microsoft.com/office/powerpoint/2010/main" val="427967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21588-F702-BAA8-CE7D-79B142E7359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BBFFBFD-020B-F819-688C-806F75C37A4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BA99CDE-042D-BD23-D322-734295E99C7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BFA4759-B7D7-85BE-C4AB-82A7DD22E2FE}"/>
              </a:ext>
            </a:extLst>
          </p:cNvPr>
          <p:cNvSpPr>
            <a:spLocks noGrp="1"/>
          </p:cNvSpPr>
          <p:nvPr>
            <p:ph type="sldNum" sz="quarter" idx="5"/>
          </p:nvPr>
        </p:nvSpPr>
        <p:spPr/>
        <p:txBody>
          <a:bodyPr/>
          <a:lstStyle/>
          <a:p>
            <a:fld id="{842F8946-B790-A147-8AA3-57E498D20D73}" type="slidenum">
              <a:rPr lang="it-IT" smtClean="0"/>
              <a:t>5</a:t>
            </a:fld>
            <a:endParaRPr lang="it-IT"/>
          </a:p>
        </p:txBody>
      </p:sp>
    </p:spTree>
    <p:extLst>
      <p:ext uri="{BB962C8B-B14F-4D97-AF65-F5344CB8AC3E}">
        <p14:creationId xmlns:p14="http://schemas.microsoft.com/office/powerpoint/2010/main" val="413024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42F8946-B790-A147-8AA3-57E498D20D73}" type="slidenum">
              <a:rPr lang="it-IT" smtClean="0"/>
              <a:t>6</a:t>
            </a:fld>
            <a:endParaRPr lang="it-IT"/>
          </a:p>
        </p:txBody>
      </p:sp>
    </p:spTree>
    <p:extLst>
      <p:ext uri="{BB962C8B-B14F-4D97-AF65-F5344CB8AC3E}">
        <p14:creationId xmlns:p14="http://schemas.microsoft.com/office/powerpoint/2010/main" val="208139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A4FAB-A58F-8CD8-A2E4-3B8495E37F7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C56B9B9-C1B3-855C-2C79-43770C5AB82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A29F18A-95CB-4691-4A98-123D86F2965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14FDEF9-1DFD-6CA6-B0CE-35A24C2D0EBD}"/>
              </a:ext>
            </a:extLst>
          </p:cNvPr>
          <p:cNvSpPr>
            <a:spLocks noGrp="1"/>
          </p:cNvSpPr>
          <p:nvPr>
            <p:ph type="sldNum" sz="quarter" idx="5"/>
          </p:nvPr>
        </p:nvSpPr>
        <p:spPr/>
        <p:txBody>
          <a:bodyPr/>
          <a:lstStyle/>
          <a:p>
            <a:fld id="{842F8946-B790-A147-8AA3-57E498D20D73}" type="slidenum">
              <a:rPr lang="it-IT" smtClean="0"/>
              <a:t>7</a:t>
            </a:fld>
            <a:endParaRPr lang="it-IT"/>
          </a:p>
        </p:txBody>
      </p:sp>
    </p:spTree>
    <p:extLst>
      <p:ext uri="{BB962C8B-B14F-4D97-AF65-F5344CB8AC3E}">
        <p14:creationId xmlns:p14="http://schemas.microsoft.com/office/powerpoint/2010/main" val="42461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5780D-2EAF-C2F4-54ED-93D9C507957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E35B945-602E-EF3A-C16F-58F443F16EF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B385116-CD5A-064F-536C-E56250C1669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D9C4928-8F7C-D4C9-9734-514D81A8A651}"/>
              </a:ext>
            </a:extLst>
          </p:cNvPr>
          <p:cNvSpPr>
            <a:spLocks noGrp="1"/>
          </p:cNvSpPr>
          <p:nvPr>
            <p:ph type="sldNum" sz="quarter" idx="5"/>
          </p:nvPr>
        </p:nvSpPr>
        <p:spPr/>
        <p:txBody>
          <a:bodyPr/>
          <a:lstStyle/>
          <a:p>
            <a:fld id="{842F8946-B790-A147-8AA3-57E498D20D73}" type="slidenum">
              <a:rPr lang="it-IT" smtClean="0"/>
              <a:t>8</a:t>
            </a:fld>
            <a:endParaRPr lang="it-IT"/>
          </a:p>
        </p:txBody>
      </p:sp>
    </p:spTree>
    <p:extLst>
      <p:ext uri="{BB962C8B-B14F-4D97-AF65-F5344CB8AC3E}">
        <p14:creationId xmlns:p14="http://schemas.microsoft.com/office/powerpoint/2010/main" val="378754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75E4B-A6A7-3396-D095-BB7C9B137A9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813852-698A-DA1B-2CAE-4104A948CC7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B1FECA3-6F71-9986-8676-799AB013A90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2534657-8C11-B954-2D3F-3FFD2381EFC5}"/>
              </a:ext>
            </a:extLst>
          </p:cNvPr>
          <p:cNvSpPr>
            <a:spLocks noGrp="1"/>
          </p:cNvSpPr>
          <p:nvPr>
            <p:ph type="sldNum" sz="quarter" idx="5"/>
          </p:nvPr>
        </p:nvSpPr>
        <p:spPr/>
        <p:txBody>
          <a:bodyPr/>
          <a:lstStyle/>
          <a:p>
            <a:fld id="{842F8946-B790-A147-8AA3-57E498D20D73}" type="slidenum">
              <a:rPr lang="it-IT" smtClean="0"/>
              <a:t>9</a:t>
            </a:fld>
            <a:endParaRPr lang="it-IT"/>
          </a:p>
        </p:txBody>
      </p:sp>
    </p:spTree>
    <p:extLst>
      <p:ext uri="{BB962C8B-B14F-4D97-AF65-F5344CB8AC3E}">
        <p14:creationId xmlns:p14="http://schemas.microsoft.com/office/powerpoint/2010/main" val="192275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A68D4-5AFE-FF46-99DF-E2E65E86FD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1E7542D-ADD2-2B9D-F973-6B867F18E17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B9DA7FF-7114-6360-9CEF-2D4D9B0D7A2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18BA4ED-96FD-6DB3-2070-11BC658B4E67}"/>
              </a:ext>
            </a:extLst>
          </p:cNvPr>
          <p:cNvSpPr>
            <a:spLocks noGrp="1"/>
          </p:cNvSpPr>
          <p:nvPr>
            <p:ph type="sldNum" sz="quarter" idx="5"/>
          </p:nvPr>
        </p:nvSpPr>
        <p:spPr/>
        <p:txBody>
          <a:bodyPr/>
          <a:lstStyle/>
          <a:p>
            <a:fld id="{842F8946-B790-A147-8AA3-57E498D20D73}" type="slidenum">
              <a:rPr lang="it-IT" smtClean="0"/>
              <a:t>10</a:t>
            </a:fld>
            <a:endParaRPr lang="it-IT"/>
          </a:p>
        </p:txBody>
      </p:sp>
    </p:spTree>
    <p:extLst>
      <p:ext uri="{BB962C8B-B14F-4D97-AF65-F5344CB8AC3E}">
        <p14:creationId xmlns:p14="http://schemas.microsoft.com/office/powerpoint/2010/main" val="60428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3D120A5-E9C8-F44B-92A4-257894C70B66}" type="datetime1">
              <a:rPr lang="it-IT" smtClean="0"/>
              <a:t>09/07/2025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146785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C28174-CA80-A247-BAC9-FB919D66D60C}" type="datetime1">
              <a:rPr lang="it-IT" smtClean="0"/>
              <a:t>09/07/2025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96663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ADC7B47-3C03-CD4A-937D-868404F79C5D}" type="datetime1">
              <a:rPr lang="it-IT" smtClean="0"/>
              <a:t>09/07/2025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215937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28650" y="1127215"/>
            <a:ext cx="7886700" cy="1325563"/>
          </a:xfrm>
        </p:spPr>
        <p:txBody>
          <a:bodyPr>
            <a:normAutofit/>
          </a:bodyPr>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628650" y="2523743"/>
            <a:ext cx="7886700" cy="3287703"/>
          </a:xfrm>
        </p:spPr>
        <p:txBody>
          <a:bodyPr>
            <a:normAutofit/>
          </a:bodyPr>
          <a:lstStyle>
            <a:lvl1pPr>
              <a:defRPr sz="2400"/>
            </a:lvl1pPr>
            <a:lvl2pPr>
              <a:defRPr sz="2000"/>
            </a:lvl2pPr>
            <a:lvl3pPr>
              <a:defRPr sz="1800"/>
            </a:lvl3pPr>
            <a:lvl4pPr>
              <a:defRPr sz="1600"/>
            </a:lvl4pPr>
            <a:lvl5pPr>
              <a:defRPr sz="16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E1C948F-D6AB-6D4B-9744-605A37E44714}" type="datetime1">
              <a:rPr lang="it-IT" smtClean="0"/>
              <a:t>09/07/2025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6457950" y="6538913"/>
            <a:ext cx="2010332" cy="169568"/>
          </a:xfrm>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26976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B9334C-B782-AA4F-9AAD-3A8080715ADE}" type="datetime1">
              <a:rPr lang="it-IT" smtClean="0"/>
              <a:t>09/07/2025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204200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F1765D2-3BA0-7040-B5C6-2EDD30E34412}" type="datetime1">
              <a:rPr lang="it-IT" smtClean="0"/>
              <a:t>09/07/2025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170675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6422E51-F085-3344-A794-50C92C64DC6B}" type="datetime1">
              <a:rPr lang="it-IT" smtClean="0"/>
              <a:t>09/07/2025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78118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1A92260-431C-484F-B337-397EDC76BBFF}" type="datetime1">
              <a:rPr lang="it-IT" smtClean="0"/>
              <a:t>09/07/2025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10515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C6DD7-BD53-F141-B272-4135EF4C427A}" type="datetime1">
              <a:rPr lang="it-IT" smtClean="0"/>
              <a:t>09/07/2025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57025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A4B384F-1D84-7A41-A6C6-1F3ECCF8B740}" type="datetime1">
              <a:rPr lang="it-IT" smtClean="0"/>
              <a:t>09/07/2025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44252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7EC478E-22E4-9B4D-A6E8-1A6FE1465476}" type="datetime1">
              <a:rPr lang="it-IT" smtClean="0"/>
              <a:t>09/07/2025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3DF5D48-4B0D-DF42-860F-4B745F419CC0}" type="slidenum">
              <a:rPr lang="it-IT" smtClean="0"/>
              <a:t>‹#›</a:t>
            </a:fld>
            <a:endParaRPr lang="it-IT"/>
          </a:p>
        </p:txBody>
      </p:sp>
    </p:spTree>
    <p:extLst>
      <p:ext uri="{BB962C8B-B14F-4D97-AF65-F5344CB8AC3E}">
        <p14:creationId xmlns:p14="http://schemas.microsoft.com/office/powerpoint/2010/main" val="18303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72767"/>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2498329"/>
            <a:ext cx="7886700" cy="331311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AF0694-A9EA-054B-A8C9-025C7B989311}" type="datetime1">
              <a:rPr lang="it-IT" smtClean="0"/>
              <a:t>09/07/2025</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p:cNvSpPr>
            <a:spLocks noGrp="1"/>
          </p:cNvSpPr>
          <p:nvPr>
            <p:ph type="sldNum" sz="quarter" idx="4"/>
          </p:nvPr>
        </p:nvSpPr>
        <p:spPr>
          <a:xfrm>
            <a:off x="6547061" y="6538913"/>
            <a:ext cx="2010332" cy="169568"/>
          </a:xfrm>
          <a:prstGeom prst="rect">
            <a:avLst/>
          </a:prstGeom>
        </p:spPr>
        <p:txBody>
          <a:bodyPr vert="horz" lIns="91440" tIns="45720" rIns="91440" bIns="45720" rtlCol="0" anchor="ctr"/>
          <a:lstStyle>
            <a:lvl1pPr algn="r">
              <a:defRPr sz="1200">
                <a:solidFill>
                  <a:schemeClr val="tx1">
                    <a:tint val="82000"/>
                  </a:schemeClr>
                </a:solidFill>
              </a:defRPr>
            </a:lvl1pPr>
          </a:lstStyle>
          <a:p>
            <a:fld id="{43DF5D48-4B0D-DF42-860F-4B745F419CC0}" type="slidenum">
              <a:rPr lang="it-IT" smtClean="0"/>
              <a:t>‹#›</a:t>
            </a:fld>
            <a:endParaRPr lang="it-IT" dirty="0"/>
          </a:p>
        </p:txBody>
      </p:sp>
      <p:pic>
        <p:nvPicPr>
          <p:cNvPr id="12" name="Immagine 11">
            <a:extLst>
              <a:ext uri="{FF2B5EF4-FFF2-40B4-BE49-F238E27FC236}">
                <a16:creationId xmlns:a16="http://schemas.microsoft.com/office/drawing/2014/main" id="{08B620DC-1D9F-5507-8EA0-BDBAFF80ED96}"/>
              </a:ext>
            </a:extLst>
          </p:cNvPr>
          <p:cNvPicPr>
            <a:picLocks noChangeAspect="1"/>
          </p:cNvPicPr>
          <p:nvPr userDrawn="1"/>
        </p:nvPicPr>
        <p:blipFill>
          <a:blip r:embed="rId13"/>
          <a:stretch>
            <a:fillRect/>
          </a:stretch>
        </p:blipFill>
        <p:spPr>
          <a:xfrm>
            <a:off x="628650" y="6143705"/>
            <a:ext cx="7886700" cy="63499"/>
          </a:xfrm>
          <a:prstGeom prst="rect">
            <a:avLst/>
          </a:prstGeom>
        </p:spPr>
      </p:pic>
      <p:pic>
        <p:nvPicPr>
          <p:cNvPr id="8" name="Immagine 7">
            <a:extLst>
              <a:ext uri="{FF2B5EF4-FFF2-40B4-BE49-F238E27FC236}">
                <a16:creationId xmlns:a16="http://schemas.microsoft.com/office/drawing/2014/main" id="{04E74F6F-9E34-8735-41D3-45F070C7D6C5}"/>
              </a:ext>
            </a:extLst>
          </p:cNvPr>
          <p:cNvPicPr>
            <a:picLocks noChangeAspect="1"/>
          </p:cNvPicPr>
          <p:nvPr userDrawn="1"/>
        </p:nvPicPr>
        <p:blipFill>
          <a:blip r:embed="rId14"/>
          <a:srcRect/>
          <a:stretch/>
        </p:blipFill>
        <p:spPr>
          <a:xfrm>
            <a:off x="625149" y="261620"/>
            <a:ext cx="2806696" cy="761998"/>
          </a:xfrm>
          <a:prstGeom prst="rect">
            <a:avLst/>
          </a:prstGeom>
        </p:spPr>
      </p:pic>
    </p:spTree>
    <p:extLst>
      <p:ext uri="{BB962C8B-B14F-4D97-AF65-F5344CB8AC3E}">
        <p14:creationId xmlns:p14="http://schemas.microsoft.com/office/powerpoint/2010/main" val="3968202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1" i="0" kern="1200">
          <a:solidFill>
            <a:srgbClr val="1E3D8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hyperlink" Target="https://www.ita-slo.eu/en/heatislands-adapt" TargetMode="External"/><Relationship Id="rId7" Type="http://schemas.openxmlformats.org/officeDocument/2006/relationships/image" Target="../media/image15.emf"/><Relationship Id="rId12"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hyperlink" Target="mailto:matjaz.valant@cezete.si" TargetMode="External"/><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ita-slo.eu/HeatIslandsAda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s://www.fontsquirrel.com/fonts/open-sa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EE42193B-3E0E-73D8-6C70-59F6C4C8559C}"/>
              </a:ext>
            </a:extLst>
          </p:cNvPr>
          <p:cNvSpPr/>
          <p:nvPr/>
        </p:nvSpPr>
        <p:spPr>
          <a:xfrm>
            <a:off x="0" y="1344999"/>
            <a:ext cx="9144000" cy="5607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CD69BDC9-AD08-2FF2-175A-3878EBE56BFF}"/>
              </a:ext>
            </a:extLst>
          </p:cNvPr>
          <p:cNvSpPr txBox="1"/>
          <p:nvPr/>
        </p:nvSpPr>
        <p:spPr>
          <a:xfrm>
            <a:off x="527059" y="1642027"/>
            <a:ext cx="4071135" cy="2062103"/>
          </a:xfrm>
          <a:prstGeom prst="rect">
            <a:avLst/>
          </a:prstGeom>
          <a:noFill/>
        </p:spPr>
        <p:txBody>
          <a:bodyPr wrap="square" rtlCol="0">
            <a:spAutoFit/>
          </a:bodyPr>
          <a:lstStyle/>
          <a:p>
            <a:pPr>
              <a:spcAft>
                <a:spcPts val="400"/>
              </a:spcAft>
            </a:pPr>
            <a:r>
              <a:rPr lang="it-IT" sz="3200" b="1" kern="1400" spc="-50" dirty="0">
                <a:solidFill>
                  <a:srgbClr val="1E3D86"/>
                </a:solidFill>
                <a:latin typeface="Open Sans" panose="020B0606030504020204" pitchFamily="34" charset="0"/>
                <a:ea typeface="Times New Roman" panose="02020603050405020304" pitchFamily="18" charset="0"/>
                <a:cs typeface="Times New Roman" panose="02020603050405020304" pitchFamily="18" charset="0"/>
              </a:rPr>
              <a:t>Attività di comunicazione del progetto HeatIslands Adapt</a:t>
            </a:r>
            <a:endParaRPr lang="it-IT" sz="3200" b="1" kern="1400" spc="-50" dirty="0">
              <a:solidFill>
                <a:srgbClr val="1E3D86"/>
              </a:solidFill>
              <a:effectLst/>
              <a:latin typeface="Open Sans" panose="020B0606030504020204" pitchFamily="34" charset="0"/>
              <a:ea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2AC08EFD-1112-479E-22D9-44B49199B580}"/>
              </a:ext>
            </a:extLst>
          </p:cNvPr>
          <p:cNvSpPr txBox="1"/>
          <p:nvPr/>
        </p:nvSpPr>
        <p:spPr>
          <a:xfrm>
            <a:off x="5255172" y="1628333"/>
            <a:ext cx="3795522" cy="2062103"/>
          </a:xfrm>
          <a:prstGeom prst="rect">
            <a:avLst/>
          </a:prstGeom>
          <a:noFill/>
        </p:spPr>
        <p:txBody>
          <a:bodyPr wrap="square" rtlCol="0">
            <a:spAutoFit/>
          </a:bodyPr>
          <a:lstStyle/>
          <a:p>
            <a:r>
              <a:rPr lang="en-US" sz="3200" b="1" i="1" dirty="0">
                <a:solidFill>
                  <a:srgbClr val="1E3D86"/>
                </a:solidFill>
                <a:latin typeface="Open Sans" panose="020B0606030504020204" pitchFamily="34" charset="0"/>
                <a:ea typeface="Open Sans" panose="020B0606030504020204" pitchFamily="34" charset="0"/>
                <a:cs typeface="Open Sans" panose="020B0606030504020204" pitchFamily="34" charset="0"/>
              </a:rPr>
              <a:t>Communication Activities of the </a:t>
            </a:r>
            <a:r>
              <a:rPr lang="en-US" sz="3200" b="1" i="1" dirty="0" err="1">
                <a:solidFill>
                  <a:srgbClr val="1E3D86"/>
                </a:solidFill>
                <a:latin typeface="Open Sans" panose="020B0606030504020204" pitchFamily="34" charset="0"/>
                <a:ea typeface="Open Sans" panose="020B0606030504020204" pitchFamily="34" charset="0"/>
                <a:cs typeface="Open Sans" panose="020B0606030504020204" pitchFamily="34" charset="0"/>
              </a:rPr>
              <a:t>HeatIslands</a:t>
            </a:r>
            <a:r>
              <a:rPr lang="en-US" sz="3200" b="1" i="1" dirty="0">
                <a:solidFill>
                  <a:srgbClr val="1E3D86"/>
                </a:solidFill>
                <a:latin typeface="Open Sans" panose="020B0606030504020204" pitchFamily="34" charset="0"/>
                <a:ea typeface="Open Sans" panose="020B0606030504020204" pitchFamily="34" charset="0"/>
                <a:cs typeface="Open Sans" panose="020B0606030504020204" pitchFamily="34" charset="0"/>
              </a:rPr>
              <a:t> Adapt Project</a:t>
            </a:r>
            <a:endParaRPr lang="nn-NO" sz="3200" b="1" i="1" dirty="0">
              <a:solidFill>
                <a:srgbClr val="1E3D8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CasellaDiTesto 12">
            <a:extLst>
              <a:ext uri="{FF2B5EF4-FFF2-40B4-BE49-F238E27FC236}">
                <a16:creationId xmlns:a16="http://schemas.microsoft.com/office/drawing/2014/main" id="{06D894D1-DE08-A790-68BC-AFED3574724E}"/>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pic>
        <p:nvPicPr>
          <p:cNvPr id="4" name="Immagine 3">
            <a:extLst>
              <a:ext uri="{FF2B5EF4-FFF2-40B4-BE49-F238E27FC236}">
                <a16:creationId xmlns:a16="http://schemas.microsoft.com/office/drawing/2014/main" id="{3707FCCF-FBF1-0332-406A-6C49B4E78B56}"/>
              </a:ext>
            </a:extLst>
          </p:cNvPr>
          <p:cNvPicPr>
            <a:picLocks noChangeAspect="1"/>
          </p:cNvPicPr>
          <p:nvPr/>
        </p:nvPicPr>
        <p:blipFill rotWithShape="1">
          <a:blip r:embed="rId2"/>
          <a:srcRect l="1749" r="1749" b="38437"/>
          <a:stretch/>
        </p:blipFill>
        <p:spPr>
          <a:xfrm>
            <a:off x="0" y="5027349"/>
            <a:ext cx="9144000" cy="1830651"/>
          </a:xfrm>
          <a:prstGeom prst="rect">
            <a:avLst/>
          </a:prstGeom>
        </p:spPr>
      </p:pic>
      <p:pic>
        <p:nvPicPr>
          <p:cNvPr id="3" name="Slika 2" descr="Slika, ki vsebuje besede besedilo, pisava, posnetek zaslona, logotip&#10;&#10;Vsebina, ustvarjena z umetno inteligenco, morda ni pravilna.">
            <a:extLst>
              <a:ext uri="{FF2B5EF4-FFF2-40B4-BE49-F238E27FC236}">
                <a16:creationId xmlns:a16="http://schemas.microsoft.com/office/drawing/2014/main" id="{AA3A9377-F1EA-0222-EBA5-4925E5BB36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13" y="101535"/>
            <a:ext cx="2949575" cy="1050452"/>
          </a:xfrm>
          <a:prstGeom prst="rect">
            <a:avLst/>
          </a:prstGeom>
          <a:noFill/>
          <a:ln>
            <a:noFill/>
          </a:ln>
        </p:spPr>
      </p:pic>
      <p:sp>
        <p:nvSpPr>
          <p:cNvPr id="2" name="PoljeZBesedilom 1">
            <a:extLst>
              <a:ext uri="{FF2B5EF4-FFF2-40B4-BE49-F238E27FC236}">
                <a16:creationId xmlns:a16="http://schemas.microsoft.com/office/drawing/2014/main" id="{A2022934-CD3E-0820-5905-D81A3D2F66D7}"/>
              </a:ext>
            </a:extLst>
          </p:cNvPr>
          <p:cNvSpPr txBox="1"/>
          <p:nvPr/>
        </p:nvSpPr>
        <p:spPr>
          <a:xfrm>
            <a:off x="571269" y="3825467"/>
            <a:ext cx="4112634" cy="1477328"/>
          </a:xfrm>
          <a:prstGeom prst="rect">
            <a:avLst/>
          </a:prstGeom>
          <a:noFill/>
        </p:spPr>
        <p:txBody>
          <a:bodyPr wrap="square" rtlCol="0">
            <a:spAutoFit/>
          </a:bodyPr>
          <a:lstStyle/>
          <a:p>
            <a:pPr>
              <a:buClr>
                <a:srgbClr val="000000"/>
              </a:buClr>
              <a:buSzPts val="3200"/>
              <a:buFont typeface="Arial"/>
              <a:buNone/>
              <a:defRPr/>
            </a:pPr>
            <a:r>
              <a:rPr lang="en-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CZT d.o.o. – </a:t>
            </a:r>
            <a:r>
              <a:rPr lang="en-SI"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Responsabile</a:t>
            </a:r>
            <a:r>
              <a:rPr lang="en-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SI"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comunicazione</a:t>
            </a:r>
            <a:endParaRPr lang="en-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a:buClr>
                <a:srgbClr val="000000"/>
              </a:buClr>
              <a:buSzPts val="3200"/>
              <a:buFont typeface="Arial"/>
              <a:buNone/>
              <a:defRPr/>
            </a:pPr>
            <a:endParaRPr lang="en-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a:buClr>
                <a:srgbClr val="000000"/>
              </a:buClr>
              <a:buSzPts val="3200"/>
              <a:buFont typeface="Arial"/>
              <a:buNone/>
              <a:defRPr/>
            </a:pPr>
            <a:r>
              <a:rPr lang="it-IT"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Incontro iniziale del progettoNova Gorica, 14 luglio 2025</a:t>
            </a:r>
          </a:p>
        </p:txBody>
      </p:sp>
      <p:sp>
        <p:nvSpPr>
          <p:cNvPr id="5" name="Google Shape;103;g2e6dd058ae3_0_0">
            <a:extLst>
              <a:ext uri="{FF2B5EF4-FFF2-40B4-BE49-F238E27FC236}">
                <a16:creationId xmlns:a16="http://schemas.microsoft.com/office/drawing/2014/main" id="{D2E6AC72-E80D-5966-2904-050CCF76A925}"/>
              </a:ext>
            </a:extLst>
          </p:cNvPr>
          <p:cNvSpPr txBox="1"/>
          <p:nvPr/>
        </p:nvSpPr>
        <p:spPr>
          <a:xfrm>
            <a:off x="5255172" y="3883448"/>
            <a:ext cx="395516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sl-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CZT d.o.o. – Vodja komunikacije</a:t>
            </a:r>
            <a:endParaRPr lang="en-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00000"/>
              </a:lnSpc>
              <a:spcBef>
                <a:spcPts val="0"/>
              </a:spcBef>
              <a:spcAft>
                <a:spcPts val="0"/>
              </a:spcAft>
              <a:buClr>
                <a:srgbClr val="000000"/>
              </a:buClr>
              <a:buSzPts val="3200"/>
              <a:buFont typeface="Arial"/>
              <a:buNone/>
            </a:pPr>
            <a:endParaRPr lang="sl-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00000"/>
              </a:lnSpc>
              <a:spcBef>
                <a:spcPts val="0"/>
              </a:spcBef>
              <a:spcAft>
                <a:spcPts val="0"/>
              </a:spcAft>
              <a:buClr>
                <a:srgbClr val="000000"/>
              </a:buClr>
              <a:buSzPts val="3200"/>
              <a:buFont typeface="Arial"/>
              <a:buNone/>
            </a:pPr>
            <a:r>
              <a:rPr lang="sl-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Uvodno srečanje projekta</a:t>
            </a:r>
            <a:endParaRPr lang="en-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00000"/>
              </a:lnSpc>
              <a:spcBef>
                <a:spcPts val="0"/>
              </a:spcBef>
              <a:spcAft>
                <a:spcPts val="0"/>
              </a:spcAft>
              <a:buClr>
                <a:srgbClr val="000000"/>
              </a:buClr>
              <a:buSzPts val="3200"/>
              <a:buFont typeface="Arial"/>
              <a:buNone/>
            </a:pPr>
            <a:r>
              <a:rPr lang="sl-SI"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Open Sans"/>
              </a:rPr>
              <a:t>Nova Gorica, 14. 7. 2025</a:t>
            </a:r>
          </a:p>
        </p:txBody>
      </p:sp>
    </p:spTree>
    <p:extLst>
      <p:ext uri="{BB962C8B-B14F-4D97-AF65-F5344CB8AC3E}">
        <p14:creationId xmlns:p14="http://schemas.microsoft.com/office/powerpoint/2010/main" val="414660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B90A-02B7-AD01-D37F-1386007BDD8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DB0286E-C090-8670-B0B3-F51F7C0405F5}"/>
              </a:ext>
            </a:extLst>
          </p:cNvPr>
          <p:cNvSpPr>
            <a:spLocks noGrp="1"/>
          </p:cNvSpPr>
          <p:nvPr>
            <p:ph type="title"/>
          </p:nvPr>
        </p:nvSpPr>
        <p:spPr>
          <a:xfrm>
            <a:off x="628650" y="1151276"/>
            <a:ext cx="7886700" cy="1325563"/>
          </a:xfrm>
        </p:spPr>
        <p:txBody>
          <a:bodyPr/>
          <a:lstStyle/>
          <a:p>
            <a:r>
              <a:rPr lang="it-IT" dirty="0"/>
              <a:t>Recommendations and Obligations</a:t>
            </a:r>
          </a:p>
        </p:txBody>
      </p:sp>
      <p:sp>
        <p:nvSpPr>
          <p:cNvPr id="3" name="Segnaposto contenuto 2">
            <a:extLst>
              <a:ext uri="{FF2B5EF4-FFF2-40B4-BE49-F238E27FC236}">
                <a16:creationId xmlns:a16="http://schemas.microsoft.com/office/drawing/2014/main" id="{C0184076-C2B5-5219-65B1-CA87EBA3BFE4}"/>
              </a:ext>
            </a:extLst>
          </p:cNvPr>
          <p:cNvSpPr>
            <a:spLocks noGrp="1"/>
          </p:cNvSpPr>
          <p:nvPr>
            <p:ph idx="1"/>
          </p:nvPr>
        </p:nvSpPr>
        <p:spPr>
          <a:xfrm>
            <a:off x="628650" y="2606565"/>
            <a:ext cx="7886700" cy="3204881"/>
          </a:xfrm>
        </p:spPr>
        <p:txBody>
          <a:bodyPr/>
          <a:lstStyle/>
          <a:p>
            <a:r>
              <a:rPr lang="en-US" dirty="0"/>
              <a:t>All materials must be approved by the Joint Secretariat.</a:t>
            </a:r>
          </a:p>
          <a:p>
            <a:r>
              <a:rPr lang="en-US" dirty="0"/>
              <a:t>Bilingualism and required elements.</a:t>
            </a:r>
          </a:p>
          <a:p>
            <a:r>
              <a:rPr lang="en-US" dirty="0"/>
              <a:t>Incorrect logo usage → ineligible costs.</a:t>
            </a:r>
          </a:p>
          <a:p>
            <a:endParaRPr lang="it-IT" dirty="0"/>
          </a:p>
        </p:txBody>
      </p:sp>
      <p:sp>
        <p:nvSpPr>
          <p:cNvPr id="4" name="Segnaposto numero diapositiva 3">
            <a:extLst>
              <a:ext uri="{FF2B5EF4-FFF2-40B4-BE49-F238E27FC236}">
                <a16:creationId xmlns:a16="http://schemas.microsoft.com/office/drawing/2014/main" id="{FE64B62D-B7E2-BBF1-533B-D2FFF914B6EA}"/>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10</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C66D0D11-483D-6AB7-4132-DC3B3E6BD201}"/>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
        <p:nvSpPr>
          <p:cNvPr id="6" name="CasellaDiTesto 5">
            <a:extLst>
              <a:ext uri="{FF2B5EF4-FFF2-40B4-BE49-F238E27FC236}">
                <a16:creationId xmlns:a16="http://schemas.microsoft.com/office/drawing/2014/main" id="{72A0D381-726D-9262-87BD-E89659314525}"/>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pic>
        <p:nvPicPr>
          <p:cNvPr id="9" name="Slika 8" descr="Slika, ki vsebuje besede besedilo, pisava, posnetek zaslona, logotip&#10;&#10;Vsebina, ustvarjena z umetno inteligenco, morda ni pravilna.">
            <a:extLst>
              <a:ext uri="{FF2B5EF4-FFF2-40B4-BE49-F238E27FC236}">
                <a16:creationId xmlns:a16="http://schemas.microsoft.com/office/drawing/2014/main" id="{6E3AC843-EE70-474B-20E8-8AF80AD505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81" y="54898"/>
            <a:ext cx="2949575" cy="1050452"/>
          </a:xfrm>
          <a:prstGeom prst="rect">
            <a:avLst/>
          </a:prstGeom>
          <a:noFill/>
          <a:ln>
            <a:noFill/>
          </a:ln>
        </p:spPr>
      </p:pic>
      <p:sp>
        <p:nvSpPr>
          <p:cNvPr id="10" name="CasellaDiTesto 12">
            <a:extLst>
              <a:ext uri="{FF2B5EF4-FFF2-40B4-BE49-F238E27FC236}">
                <a16:creationId xmlns:a16="http://schemas.microsoft.com/office/drawing/2014/main" id="{CAF84066-EF25-6D3F-5791-2D04BE892222}"/>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Tree>
    <p:extLst>
      <p:ext uri="{BB962C8B-B14F-4D97-AF65-F5344CB8AC3E}">
        <p14:creationId xmlns:p14="http://schemas.microsoft.com/office/powerpoint/2010/main" val="118170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C792-6ABE-D88C-EC91-82AAFF35A34D}"/>
              </a:ext>
            </a:extLst>
          </p:cNvPr>
          <p:cNvSpPr>
            <a:spLocks noGrp="1"/>
          </p:cNvSpPr>
          <p:nvPr>
            <p:ph type="title"/>
          </p:nvPr>
        </p:nvSpPr>
        <p:spPr/>
        <p:txBody>
          <a:bodyPr/>
          <a:lstStyle/>
          <a:p>
            <a:r>
              <a:rPr lang="en-SI" dirty="0"/>
              <a:t>Bilingualism</a:t>
            </a:r>
            <a:endParaRPr lang="sl-SI" dirty="0"/>
          </a:p>
        </p:txBody>
      </p:sp>
      <p:sp>
        <p:nvSpPr>
          <p:cNvPr id="3" name="Content Placeholder 2">
            <a:extLst>
              <a:ext uri="{FF2B5EF4-FFF2-40B4-BE49-F238E27FC236}">
                <a16:creationId xmlns:a16="http://schemas.microsoft.com/office/drawing/2014/main" id="{E44E342A-F36C-5A9B-E7C8-30CF574D7DE7}"/>
              </a:ext>
            </a:extLst>
          </p:cNvPr>
          <p:cNvSpPr>
            <a:spLocks noGrp="1"/>
          </p:cNvSpPr>
          <p:nvPr>
            <p:ph idx="1"/>
          </p:nvPr>
        </p:nvSpPr>
        <p:spPr>
          <a:xfrm>
            <a:off x="628650" y="2130553"/>
            <a:ext cx="7886700" cy="3680894"/>
          </a:xfrm>
        </p:spPr>
        <p:txBody>
          <a:bodyPr>
            <a:normAutofit lnSpcReduction="10000"/>
          </a:bodyPr>
          <a:lstStyle/>
          <a:p>
            <a:pPr marL="0" indent="0">
              <a:buNone/>
            </a:pPr>
            <a:r>
              <a:rPr lang="en-US" dirty="0"/>
              <a:t>With regard to the mandatory provisions, it should be noted that every externally relevant event must ensure</a:t>
            </a:r>
            <a:r>
              <a:rPr lang="en-SI" dirty="0"/>
              <a:t> b</a:t>
            </a:r>
            <a:r>
              <a:rPr lang="en-US" dirty="0" err="1"/>
              <a:t>ilingualism</a:t>
            </a:r>
            <a:r>
              <a:rPr lang="en-US" dirty="0"/>
              <a:t> in Italian and Slovenian:</a:t>
            </a:r>
            <a:endParaRPr lang="en-SI" dirty="0"/>
          </a:p>
          <a:p>
            <a:r>
              <a:rPr lang="en-US" dirty="0"/>
              <a:t>for all promotional materials, both printed and digital, produced within the scope of the project.</a:t>
            </a:r>
            <a:r>
              <a:rPr lang="en-SI" dirty="0"/>
              <a:t> </a:t>
            </a:r>
          </a:p>
          <a:p>
            <a:r>
              <a:rPr lang="en-SI" dirty="0"/>
              <a:t>T</a:t>
            </a:r>
            <a:r>
              <a:rPr lang="en-US" dirty="0"/>
              <a:t>he materials may be printed separately, one for each language version, but the content must be identical.</a:t>
            </a:r>
            <a:r>
              <a:rPr lang="en-SI" dirty="0"/>
              <a:t> </a:t>
            </a:r>
          </a:p>
          <a:p>
            <a:r>
              <a:rPr lang="en-US" dirty="0"/>
              <a:t>It is the responsibility of the organizer to ensure that translations are clear and consistent.</a:t>
            </a:r>
            <a:endParaRPr lang="sl-SI" dirty="0"/>
          </a:p>
        </p:txBody>
      </p:sp>
      <p:sp>
        <p:nvSpPr>
          <p:cNvPr id="4" name="Slide Number Placeholder 3">
            <a:extLst>
              <a:ext uri="{FF2B5EF4-FFF2-40B4-BE49-F238E27FC236}">
                <a16:creationId xmlns:a16="http://schemas.microsoft.com/office/drawing/2014/main" id="{B15D888F-CEF1-8E2F-785C-51F14681A70E}"/>
              </a:ext>
            </a:extLst>
          </p:cNvPr>
          <p:cNvSpPr>
            <a:spLocks noGrp="1"/>
          </p:cNvSpPr>
          <p:nvPr>
            <p:ph type="sldNum" sz="quarter" idx="12"/>
          </p:nvPr>
        </p:nvSpPr>
        <p:spPr/>
        <p:txBody>
          <a:bodyPr/>
          <a:lstStyle/>
          <a:p>
            <a:fld id="{43DF5D48-4B0D-DF42-860F-4B745F419CC0}" type="slidenum">
              <a:rPr lang="it-IT" smtClean="0"/>
              <a:t>11</a:t>
            </a:fld>
            <a:endParaRPr lang="it-IT"/>
          </a:p>
        </p:txBody>
      </p:sp>
    </p:spTree>
    <p:extLst>
      <p:ext uri="{BB962C8B-B14F-4D97-AF65-F5344CB8AC3E}">
        <p14:creationId xmlns:p14="http://schemas.microsoft.com/office/powerpoint/2010/main" val="206100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7D230-25F3-5168-959A-8E13D377D2A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81311BF-21F0-151C-2C35-375E44DB3FD5}"/>
              </a:ext>
            </a:extLst>
          </p:cNvPr>
          <p:cNvSpPr>
            <a:spLocks noGrp="1"/>
          </p:cNvSpPr>
          <p:nvPr>
            <p:ph type="title"/>
          </p:nvPr>
        </p:nvSpPr>
        <p:spPr>
          <a:xfrm>
            <a:off x="628650" y="1151276"/>
            <a:ext cx="7886700" cy="1325563"/>
          </a:xfrm>
        </p:spPr>
        <p:txBody>
          <a:bodyPr/>
          <a:lstStyle/>
          <a:p>
            <a:r>
              <a:rPr lang="it-IT" dirty="0"/>
              <a:t>Template for a permanent </a:t>
            </a:r>
            <a:r>
              <a:rPr lang="en-SI" dirty="0"/>
              <a:t>poster</a:t>
            </a:r>
            <a:r>
              <a:rPr lang="it-IT" dirty="0"/>
              <a:t> or billboard</a:t>
            </a:r>
          </a:p>
        </p:txBody>
      </p:sp>
      <p:pic>
        <p:nvPicPr>
          <p:cNvPr id="8" name="Content Placeholder 7">
            <a:extLst>
              <a:ext uri="{FF2B5EF4-FFF2-40B4-BE49-F238E27FC236}">
                <a16:creationId xmlns:a16="http://schemas.microsoft.com/office/drawing/2014/main" id="{2599AB52-789D-9C26-7995-FC6349568B54}"/>
              </a:ext>
            </a:extLst>
          </p:cNvPr>
          <p:cNvPicPr>
            <a:picLocks noGrp="1" noChangeAspect="1"/>
          </p:cNvPicPr>
          <p:nvPr>
            <p:ph idx="1"/>
          </p:nvPr>
        </p:nvPicPr>
        <p:blipFill>
          <a:blip r:embed="rId3"/>
          <a:stretch>
            <a:fillRect/>
          </a:stretch>
        </p:blipFill>
        <p:spPr>
          <a:xfrm>
            <a:off x="2306747" y="2331721"/>
            <a:ext cx="4919153" cy="3480118"/>
          </a:xfrm>
        </p:spPr>
      </p:pic>
      <p:sp>
        <p:nvSpPr>
          <p:cNvPr id="4" name="Segnaposto numero diapositiva 3">
            <a:extLst>
              <a:ext uri="{FF2B5EF4-FFF2-40B4-BE49-F238E27FC236}">
                <a16:creationId xmlns:a16="http://schemas.microsoft.com/office/drawing/2014/main" id="{8E4C80C5-FA00-C059-7DD9-BCC9DF060B7A}"/>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12</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3BB84BC7-EC05-0A40-BC55-A0DC45282AE9}"/>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
        <p:nvSpPr>
          <p:cNvPr id="6" name="CasellaDiTesto 5">
            <a:extLst>
              <a:ext uri="{FF2B5EF4-FFF2-40B4-BE49-F238E27FC236}">
                <a16:creationId xmlns:a16="http://schemas.microsoft.com/office/drawing/2014/main" id="{32636981-4602-DDE6-3AFC-EC9CC7FB9945}"/>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pic>
        <p:nvPicPr>
          <p:cNvPr id="9" name="Slika 8" descr="Slika, ki vsebuje besede besedilo, pisava, posnetek zaslona, logotip&#10;&#10;Vsebina, ustvarjena z umetno inteligenco, morda ni pravilna.">
            <a:extLst>
              <a:ext uri="{FF2B5EF4-FFF2-40B4-BE49-F238E27FC236}">
                <a16:creationId xmlns:a16="http://schemas.microsoft.com/office/drawing/2014/main" id="{0E79332D-10B8-05FF-9FFA-8D6705EE77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81" y="54898"/>
            <a:ext cx="2949575" cy="1050452"/>
          </a:xfrm>
          <a:prstGeom prst="rect">
            <a:avLst/>
          </a:prstGeom>
          <a:noFill/>
          <a:ln>
            <a:noFill/>
          </a:ln>
        </p:spPr>
      </p:pic>
      <p:sp>
        <p:nvSpPr>
          <p:cNvPr id="10" name="CasellaDiTesto 12">
            <a:extLst>
              <a:ext uri="{FF2B5EF4-FFF2-40B4-BE49-F238E27FC236}">
                <a16:creationId xmlns:a16="http://schemas.microsoft.com/office/drawing/2014/main" id="{3714AEA7-D7BB-AC07-0727-17EC33A18EBC}"/>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Tree>
    <p:extLst>
      <p:ext uri="{BB962C8B-B14F-4D97-AF65-F5344CB8AC3E}">
        <p14:creationId xmlns:p14="http://schemas.microsoft.com/office/powerpoint/2010/main" val="335732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D66C5-DE3E-440D-C840-1DFC3B78B15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22881E2-5184-438A-A650-A1DC99AA89E2}"/>
              </a:ext>
            </a:extLst>
          </p:cNvPr>
          <p:cNvSpPr>
            <a:spLocks noGrp="1"/>
          </p:cNvSpPr>
          <p:nvPr>
            <p:ph type="title"/>
          </p:nvPr>
        </p:nvSpPr>
        <p:spPr>
          <a:xfrm>
            <a:off x="628650" y="1151276"/>
            <a:ext cx="7886700" cy="1325563"/>
          </a:xfrm>
        </p:spPr>
        <p:txBody>
          <a:bodyPr/>
          <a:lstStyle/>
          <a:p>
            <a:r>
              <a:rPr lang="en-SI" dirty="0"/>
              <a:t>Template for a flyer</a:t>
            </a:r>
            <a:endParaRPr lang="it-IT" dirty="0"/>
          </a:p>
        </p:txBody>
      </p:sp>
      <p:pic>
        <p:nvPicPr>
          <p:cNvPr id="8" name="Content Placeholder 7">
            <a:extLst>
              <a:ext uri="{FF2B5EF4-FFF2-40B4-BE49-F238E27FC236}">
                <a16:creationId xmlns:a16="http://schemas.microsoft.com/office/drawing/2014/main" id="{803B2367-88FD-2517-A384-5AD6E19BC94D}"/>
              </a:ext>
            </a:extLst>
          </p:cNvPr>
          <p:cNvPicPr>
            <a:picLocks noGrp="1" noChangeAspect="1"/>
          </p:cNvPicPr>
          <p:nvPr>
            <p:ph idx="1"/>
          </p:nvPr>
        </p:nvPicPr>
        <p:blipFill>
          <a:blip r:embed="rId3"/>
          <a:stretch>
            <a:fillRect/>
          </a:stretch>
        </p:blipFill>
        <p:spPr>
          <a:xfrm>
            <a:off x="2994296" y="2249425"/>
            <a:ext cx="3507111" cy="3562414"/>
          </a:xfrm>
        </p:spPr>
      </p:pic>
      <p:sp>
        <p:nvSpPr>
          <p:cNvPr id="4" name="Segnaposto numero diapositiva 3">
            <a:extLst>
              <a:ext uri="{FF2B5EF4-FFF2-40B4-BE49-F238E27FC236}">
                <a16:creationId xmlns:a16="http://schemas.microsoft.com/office/drawing/2014/main" id="{66BC1DD6-FAA5-CE56-5CA7-867D71D118C0}"/>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13</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8865F450-F655-C6E3-EA02-A78A68607A48}"/>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
        <p:nvSpPr>
          <p:cNvPr id="6" name="CasellaDiTesto 5">
            <a:extLst>
              <a:ext uri="{FF2B5EF4-FFF2-40B4-BE49-F238E27FC236}">
                <a16:creationId xmlns:a16="http://schemas.microsoft.com/office/drawing/2014/main" id="{F23E830D-BA6A-896E-2F27-AE57ABB26045}"/>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pic>
        <p:nvPicPr>
          <p:cNvPr id="9" name="Slika 8" descr="Slika, ki vsebuje besede besedilo, pisava, posnetek zaslona, logotip&#10;&#10;Vsebina, ustvarjena z umetno inteligenco, morda ni pravilna.">
            <a:extLst>
              <a:ext uri="{FF2B5EF4-FFF2-40B4-BE49-F238E27FC236}">
                <a16:creationId xmlns:a16="http://schemas.microsoft.com/office/drawing/2014/main" id="{E11CBC90-F857-9C72-A4DE-D81C0B3117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81" y="54898"/>
            <a:ext cx="2949575" cy="1050452"/>
          </a:xfrm>
          <a:prstGeom prst="rect">
            <a:avLst/>
          </a:prstGeom>
          <a:noFill/>
          <a:ln>
            <a:noFill/>
          </a:ln>
        </p:spPr>
      </p:pic>
      <p:sp>
        <p:nvSpPr>
          <p:cNvPr id="10" name="CasellaDiTesto 12">
            <a:extLst>
              <a:ext uri="{FF2B5EF4-FFF2-40B4-BE49-F238E27FC236}">
                <a16:creationId xmlns:a16="http://schemas.microsoft.com/office/drawing/2014/main" id="{16BF5764-B885-B472-3EE5-4FA59A95F873}"/>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Tree>
    <p:extLst>
      <p:ext uri="{BB962C8B-B14F-4D97-AF65-F5344CB8AC3E}">
        <p14:creationId xmlns:p14="http://schemas.microsoft.com/office/powerpoint/2010/main" val="298083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7D16-D1D9-614A-5C58-9226E9F7C30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CD544B0-ABE8-58A5-A1F2-926E46B8F609}"/>
              </a:ext>
            </a:extLst>
          </p:cNvPr>
          <p:cNvSpPr>
            <a:spLocks noGrp="1"/>
          </p:cNvSpPr>
          <p:nvPr>
            <p:ph type="title"/>
          </p:nvPr>
        </p:nvSpPr>
        <p:spPr>
          <a:xfrm>
            <a:off x="628650" y="1151276"/>
            <a:ext cx="7886700" cy="1325563"/>
          </a:xfrm>
        </p:spPr>
        <p:txBody>
          <a:bodyPr/>
          <a:lstStyle/>
          <a:p>
            <a:r>
              <a:rPr lang="en-SI" dirty="0"/>
              <a:t>Template for a roll-up</a:t>
            </a:r>
            <a:endParaRPr lang="it-IT" dirty="0"/>
          </a:p>
        </p:txBody>
      </p:sp>
      <p:sp>
        <p:nvSpPr>
          <p:cNvPr id="4" name="Segnaposto numero diapositiva 3">
            <a:extLst>
              <a:ext uri="{FF2B5EF4-FFF2-40B4-BE49-F238E27FC236}">
                <a16:creationId xmlns:a16="http://schemas.microsoft.com/office/drawing/2014/main" id="{2BD10D3D-55E4-DACD-6FB8-905F988A1AAB}"/>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14</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CEE14F99-8EE9-1CE6-E2D8-9882DA73F9F4}"/>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
        <p:nvSpPr>
          <p:cNvPr id="6" name="CasellaDiTesto 5">
            <a:extLst>
              <a:ext uri="{FF2B5EF4-FFF2-40B4-BE49-F238E27FC236}">
                <a16:creationId xmlns:a16="http://schemas.microsoft.com/office/drawing/2014/main" id="{D98443F2-FB9C-3A0A-0506-2A9D9871B046}"/>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pic>
        <p:nvPicPr>
          <p:cNvPr id="9" name="Slika 8" descr="Slika, ki vsebuje besede besedilo, pisava, posnetek zaslona, logotip&#10;&#10;Vsebina, ustvarjena z umetno inteligenco, morda ni pravilna.">
            <a:extLst>
              <a:ext uri="{FF2B5EF4-FFF2-40B4-BE49-F238E27FC236}">
                <a16:creationId xmlns:a16="http://schemas.microsoft.com/office/drawing/2014/main" id="{E13F7035-7B33-E3E5-0AD2-F12305F645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81" y="54898"/>
            <a:ext cx="2949575" cy="1050452"/>
          </a:xfrm>
          <a:prstGeom prst="rect">
            <a:avLst/>
          </a:prstGeom>
          <a:noFill/>
          <a:ln>
            <a:noFill/>
          </a:ln>
        </p:spPr>
      </p:pic>
      <p:sp>
        <p:nvSpPr>
          <p:cNvPr id="10" name="CasellaDiTesto 12">
            <a:extLst>
              <a:ext uri="{FF2B5EF4-FFF2-40B4-BE49-F238E27FC236}">
                <a16:creationId xmlns:a16="http://schemas.microsoft.com/office/drawing/2014/main" id="{A5B639B2-D1CA-256C-96E8-307E3FABC88C}"/>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pic>
        <p:nvPicPr>
          <p:cNvPr id="12" name="Content Placeholder 11">
            <a:extLst>
              <a:ext uri="{FF2B5EF4-FFF2-40B4-BE49-F238E27FC236}">
                <a16:creationId xmlns:a16="http://schemas.microsoft.com/office/drawing/2014/main" id="{FF9F5727-8F92-F583-1444-CD467341EED9}"/>
              </a:ext>
            </a:extLst>
          </p:cNvPr>
          <p:cNvPicPr>
            <a:picLocks noGrp="1" noChangeAspect="1"/>
          </p:cNvPicPr>
          <p:nvPr>
            <p:ph idx="1"/>
          </p:nvPr>
        </p:nvPicPr>
        <p:blipFill>
          <a:blip r:embed="rId4"/>
          <a:stretch>
            <a:fillRect/>
          </a:stretch>
        </p:blipFill>
        <p:spPr>
          <a:xfrm>
            <a:off x="5715000" y="1439604"/>
            <a:ext cx="1737359" cy="4284305"/>
          </a:xfrm>
        </p:spPr>
      </p:pic>
    </p:spTree>
    <p:extLst>
      <p:ext uri="{BB962C8B-B14F-4D97-AF65-F5344CB8AC3E}">
        <p14:creationId xmlns:p14="http://schemas.microsoft.com/office/powerpoint/2010/main" val="185798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45D7B-C45E-A8BE-1F86-0CE2E6C7349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7D923E9-A76A-3793-2B45-6C75E8517A5F}"/>
              </a:ext>
            </a:extLst>
          </p:cNvPr>
          <p:cNvSpPr>
            <a:spLocks noGrp="1"/>
          </p:cNvSpPr>
          <p:nvPr>
            <p:ph type="title"/>
          </p:nvPr>
        </p:nvSpPr>
        <p:spPr>
          <a:xfrm>
            <a:off x="628650" y="1151276"/>
            <a:ext cx="7886700" cy="1325563"/>
          </a:xfrm>
        </p:spPr>
        <p:txBody>
          <a:bodyPr/>
          <a:lstStyle/>
          <a:p>
            <a:r>
              <a:rPr lang="en-SI" dirty="0"/>
              <a:t>Equipment </a:t>
            </a:r>
            <a:endParaRPr lang="it-IT" dirty="0"/>
          </a:p>
        </p:txBody>
      </p:sp>
      <p:sp>
        <p:nvSpPr>
          <p:cNvPr id="4" name="Segnaposto numero diapositiva 3">
            <a:extLst>
              <a:ext uri="{FF2B5EF4-FFF2-40B4-BE49-F238E27FC236}">
                <a16:creationId xmlns:a16="http://schemas.microsoft.com/office/drawing/2014/main" id="{D6C057B8-5A53-0658-61E1-C2F59AF6C0E0}"/>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15</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E0CCC356-A667-831C-F866-A7EE7C929BCE}"/>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
        <p:nvSpPr>
          <p:cNvPr id="6" name="CasellaDiTesto 5">
            <a:extLst>
              <a:ext uri="{FF2B5EF4-FFF2-40B4-BE49-F238E27FC236}">
                <a16:creationId xmlns:a16="http://schemas.microsoft.com/office/drawing/2014/main" id="{C7ADA622-2ADF-3747-0608-C086DE74EFBD}"/>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pic>
        <p:nvPicPr>
          <p:cNvPr id="9" name="Slika 8" descr="Slika, ki vsebuje besede besedilo, pisava, posnetek zaslona, logotip&#10;&#10;Vsebina, ustvarjena z umetno inteligenco, morda ni pravilna.">
            <a:extLst>
              <a:ext uri="{FF2B5EF4-FFF2-40B4-BE49-F238E27FC236}">
                <a16:creationId xmlns:a16="http://schemas.microsoft.com/office/drawing/2014/main" id="{3F0F0248-1EE7-419B-9F78-ABA4AD592E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81" y="54898"/>
            <a:ext cx="2949575" cy="1050452"/>
          </a:xfrm>
          <a:prstGeom prst="rect">
            <a:avLst/>
          </a:prstGeom>
          <a:noFill/>
          <a:ln>
            <a:noFill/>
          </a:ln>
        </p:spPr>
      </p:pic>
      <p:sp>
        <p:nvSpPr>
          <p:cNvPr id="10" name="CasellaDiTesto 12">
            <a:extLst>
              <a:ext uri="{FF2B5EF4-FFF2-40B4-BE49-F238E27FC236}">
                <a16:creationId xmlns:a16="http://schemas.microsoft.com/office/drawing/2014/main" id="{4CC08C9A-7BAC-B087-CA71-5D1B4D9E9D03}"/>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
        <p:nvSpPr>
          <p:cNvPr id="7" name="Content Placeholder 6">
            <a:extLst>
              <a:ext uri="{FF2B5EF4-FFF2-40B4-BE49-F238E27FC236}">
                <a16:creationId xmlns:a16="http://schemas.microsoft.com/office/drawing/2014/main" id="{8ED4CA2F-6D39-90E0-BCE5-AD06BA931162}"/>
              </a:ext>
            </a:extLst>
          </p:cNvPr>
          <p:cNvSpPr>
            <a:spLocks noGrp="1"/>
          </p:cNvSpPr>
          <p:nvPr>
            <p:ph idx="1"/>
          </p:nvPr>
        </p:nvSpPr>
        <p:spPr>
          <a:xfrm>
            <a:off x="628650" y="2953512"/>
            <a:ext cx="7886700" cy="2857934"/>
          </a:xfrm>
        </p:spPr>
        <p:txBody>
          <a:bodyPr/>
          <a:lstStyle/>
          <a:p>
            <a:r>
              <a:rPr lang="en-SI" dirty="0"/>
              <a:t>All </a:t>
            </a:r>
            <a:r>
              <a:rPr lang="en-US" dirty="0"/>
              <a:t>equipment purchased through funded projects must be</a:t>
            </a:r>
            <a:r>
              <a:rPr lang="en-SI" dirty="0"/>
              <a:t> </a:t>
            </a:r>
            <a:r>
              <a:rPr lang="en-US" dirty="0"/>
              <a:t>affixed </a:t>
            </a:r>
            <a:r>
              <a:rPr lang="en-SI" dirty="0"/>
              <a:t>with stickers and </a:t>
            </a:r>
            <a:r>
              <a:rPr lang="en-US" dirty="0"/>
              <a:t>clearly visible once positioned. </a:t>
            </a:r>
            <a:endParaRPr lang="en-SI" dirty="0"/>
          </a:p>
          <a:p>
            <a:r>
              <a:rPr lang="en-US" dirty="0"/>
              <a:t>A sticker should be placed on each piece of equipment. </a:t>
            </a:r>
            <a:endParaRPr lang="en-SI" dirty="0"/>
          </a:p>
          <a:p>
            <a:r>
              <a:rPr lang="en-US" dirty="0"/>
              <a:t>For protection against rain or sunlight, a PVC sticker with UV coating is recommended.</a:t>
            </a:r>
            <a:endParaRPr lang="sl-SI" dirty="0"/>
          </a:p>
        </p:txBody>
      </p:sp>
      <p:pic>
        <p:nvPicPr>
          <p:cNvPr id="11" name="Picture 10">
            <a:extLst>
              <a:ext uri="{FF2B5EF4-FFF2-40B4-BE49-F238E27FC236}">
                <a16:creationId xmlns:a16="http://schemas.microsoft.com/office/drawing/2014/main" id="{F959AA18-327F-E3E5-F9D8-7A2E9F7D56F2}"/>
              </a:ext>
            </a:extLst>
          </p:cNvPr>
          <p:cNvPicPr>
            <a:picLocks noChangeAspect="1"/>
          </p:cNvPicPr>
          <p:nvPr/>
        </p:nvPicPr>
        <p:blipFill>
          <a:blip r:embed="rId4"/>
          <a:stretch>
            <a:fillRect/>
          </a:stretch>
        </p:blipFill>
        <p:spPr>
          <a:xfrm>
            <a:off x="3504656" y="1264472"/>
            <a:ext cx="2235187" cy="1555282"/>
          </a:xfrm>
          <a:prstGeom prst="rect">
            <a:avLst/>
          </a:prstGeom>
        </p:spPr>
      </p:pic>
    </p:spTree>
    <p:extLst>
      <p:ext uri="{BB962C8B-B14F-4D97-AF65-F5344CB8AC3E}">
        <p14:creationId xmlns:p14="http://schemas.microsoft.com/office/powerpoint/2010/main" val="311820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C86172-2B49-33B4-7AF5-2A36A23D2F5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DC07F5E-4B24-875D-821D-AA6FE4A69B0C}"/>
              </a:ext>
            </a:extLst>
          </p:cNvPr>
          <p:cNvSpPr>
            <a:spLocks noGrp="1"/>
          </p:cNvSpPr>
          <p:nvPr>
            <p:ph idx="1"/>
          </p:nvPr>
        </p:nvSpPr>
        <p:spPr/>
        <p:txBody>
          <a:bodyPr/>
          <a:lstStyle/>
          <a:p>
            <a:endParaRPr lang="it-IT"/>
          </a:p>
        </p:txBody>
      </p:sp>
      <p:sp>
        <p:nvSpPr>
          <p:cNvPr id="5" name="Rettangolo 4">
            <a:extLst>
              <a:ext uri="{FF2B5EF4-FFF2-40B4-BE49-F238E27FC236}">
                <a16:creationId xmlns:a16="http://schemas.microsoft.com/office/drawing/2014/main" id="{5827BA86-985E-CFC4-509F-DE14464BC290}"/>
              </a:ext>
            </a:extLst>
          </p:cNvPr>
          <p:cNvSpPr/>
          <p:nvPr/>
        </p:nvSpPr>
        <p:spPr>
          <a:xfrm>
            <a:off x="0" y="1120218"/>
            <a:ext cx="9144000" cy="5101474"/>
          </a:xfrm>
          <a:prstGeom prst="rect">
            <a:avLst/>
          </a:prstGeom>
          <a:solidFill>
            <a:srgbClr val="1E3D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FADE6718-EAD7-5B10-31AF-23AF249CBAF1}"/>
              </a:ext>
            </a:extLst>
          </p:cNvPr>
          <p:cNvSpPr txBox="1"/>
          <p:nvPr/>
        </p:nvSpPr>
        <p:spPr>
          <a:xfrm>
            <a:off x="399911" y="1702643"/>
            <a:ext cx="4708076" cy="1754326"/>
          </a:xfrm>
          <a:prstGeom prst="rect">
            <a:avLst/>
          </a:prstGeom>
          <a:noFill/>
        </p:spPr>
        <p:txBody>
          <a:bodyPr wrap="square" rtlCol="0">
            <a:spAutoFit/>
          </a:bodyPr>
          <a:lstStyle/>
          <a:p>
            <a:r>
              <a:rPr lang="it-IT"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Grazie per l’attenzione! / </a:t>
            </a:r>
            <a:r>
              <a:rPr lang="it-IT"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Hvala</a:t>
            </a:r>
            <a:r>
              <a:rPr lang="it-IT"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za </a:t>
            </a:r>
            <a:r>
              <a:rPr lang="it-IT"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pozornost</a:t>
            </a:r>
            <a:r>
              <a:rPr lang="it-IT"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8" name="CasellaDiTesto 7">
            <a:extLst>
              <a:ext uri="{FF2B5EF4-FFF2-40B4-BE49-F238E27FC236}">
                <a16:creationId xmlns:a16="http://schemas.microsoft.com/office/drawing/2014/main" id="{44990EE4-7424-ABFE-5D25-A59B27A74764}"/>
              </a:ext>
            </a:extLst>
          </p:cNvPr>
          <p:cNvSpPr txBox="1"/>
          <p:nvPr/>
        </p:nvSpPr>
        <p:spPr>
          <a:xfrm>
            <a:off x="5724976" y="1637327"/>
            <a:ext cx="3483942" cy="3862596"/>
          </a:xfrm>
          <a:prstGeom prst="rect">
            <a:avLst/>
          </a:prstGeom>
          <a:noFill/>
        </p:spPr>
        <p:txBody>
          <a:bodyPr wrap="square" rtlCol="0">
            <a:spAutoFit/>
          </a:bodyPr>
          <a:lstStyle/>
          <a:p>
            <a:pPr>
              <a:lnSpc>
                <a:spcPct val="250000"/>
              </a:lnSpc>
            </a:pPr>
            <a:r>
              <a:rPr lang="sl-SI" sz="14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SEGUCI / SLEDI NAM:</a:t>
            </a:r>
            <a:endParaRPr lang="it-IT" sz="14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250000"/>
              </a:lnSpc>
              <a:spcBef>
                <a:spcPts val="0"/>
              </a:spcBef>
              <a:spcAft>
                <a:spcPts val="0"/>
              </a:spcAft>
              <a:buClrTx/>
              <a:buSzTx/>
              <a:buFontTx/>
              <a:buNone/>
              <a:tabLst/>
              <a:defRPr/>
            </a:pPr>
            <a:r>
              <a:rPr lang="it-IT" sz="1200"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rPr>
              <a:t>https://www.ita-slo.eu/en/heatislands-adapt</a:t>
            </a:r>
            <a:r>
              <a:rPr lang="en-SI" sz="1200"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kumimoji="0" lang="it-IT"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facebook.com/interregitaslo/</a:t>
            </a:r>
            <a:endParaRPr kumimoji="0" lang="sl-SI"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25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instagram.com/</a:t>
            </a:r>
            <a:r>
              <a:rPr kumimoji="0" lang="sl-SI"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interregitaslo/</a:t>
            </a:r>
          </a:p>
          <a:p>
            <a:pPr marL="0" marR="0" lvl="0" indent="0" algn="l" defTabSz="457200" rtl="0" eaLnBrk="1" fontAlgn="auto" latinLnBrk="0" hangingPunct="1">
              <a:lnSpc>
                <a:spcPct val="250000"/>
              </a:lnSpc>
              <a:spcBef>
                <a:spcPts val="0"/>
              </a:spcBef>
              <a:spcAft>
                <a:spcPts val="0"/>
              </a:spcAft>
              <a:buClrTx/>
              <a:buSzTx/>
              <a:buFontTx/>
              <a:buNone/>
              <a:tabLst/>
              <a:defRPr/>
            </a:pPr>
            <a:r>
              <a:rPr kumimoji="0" lang="sl-SI"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x</a:t>
            </a:r>
            <a:r>
              <a:rPr kumimoji="0" lang="en-US"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.com/</a:t>
            </a:r>
            <a:r>
              <a:rPr kumimoji="0" lang="sl-SI"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interregitaslo</a:t>
            </a:r>
            <a:endParaRPr kumimoji="0" lang="it-IT" sz="1200" b="0" i="0" u="none" strike="noStrike" kern="1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25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youtube.com/</a:t>
            </a:r>
            <a:r>
              <a:rPr kumimoji="0" lang="sl-SI"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@interregitalyslovenia</a:t>
            </a:r>
            <a:endParaRPr kumimoji="0" lang="it-IT" sz="1200" b="0" i="0" u="none" strike="noStrike" kern="1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25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linkedin.com</a:t>
            </a:r>
            <a:r>
              <a:rPr kumimoji="0" lang="sl-SI" sz="12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/company/interregitaslo/</a:t>
            </a:r>
            <a:endParaRPr kumimoji="0" lang="it-IT" sz="1200" b="0" i="0" u="none" strike="noStrike" kern="1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250000"/>
              </a:lnSpc>
            </a:pPr>
            <a:endParaRPr 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Immagine 11">
            <a:extLst>
              <a:ext uri="{FF2B5EF4-FFF2-40B4-BE49-F238E27FC236}">
                <a16:creationId xmlns:a16="http://schemas.microsoft.com/office/drawing/2014/main" id="{60565B3D-B298-B235-3EC7-A3F2C943D46A}"/>
              </a:ext>
            </a:extLst>
          </p:cNvPr>
          <p:cNvPicPr>
            <a:picLocks noChangeAspect="1"/>
          </p:cNvPicPr>
          <p:nvPr/>
        </p:nvPicPr>
        <p:blipFill>
          <a:blip r:embed="rId4"/>
          <a:stretch>
            <a:fillRect/>
          </a:stretch>
        </p:blipFill>
        <p:spPr>
          <a:xfrm>
            <a:off x="5422312" y="2394661"/>
            <a:ext cx="252308" cy="252308"/>
          </a:xfrm>
          <a:prstGeom prst="rect">
            <a:avLst/>
          </a:prstGeom>
        </p:spPr>
      </p:pic>
      <p:pic>
        <p:nvPicPr>
          <p:cNvPr id="13" name="Immagine 12">
            <a:extLst>
              <a:ext uri="{FF2B5EF4-FFF2-40B4-BE49-F238E27FC236}">
                <a16:creationId xmlns:a16="http://schemas.microsoft.com/office/drawing/2014/main" id="{A72DD65E-08A9-0B11-99FF-470E3AE58665}"/>
              </a:ext>
            </a:extLst>
          </p:cNvPr>
          <p:cNvPicPr>
            <a:picLocks noChangeAspect="1"/>
          </p:cNvPicPr>
          <p:nvPr/>
        </p:nvPicPr>
        <p:blipFill>
          <a:blip r:embed="rId5"/>
          <a:stretch>
            <a:fillRect/>
          </a:stretch>
        </p:blipFill>
        <p:spPr>
          <a:xfrm>
            <a:off x="5422312" y="2852056"/>
            <a:ext cx="252308" cy="252308"/>
          </a:xfrm>
          <a:prstGeom prst="rect">
            <a:avLst/>
          </a:prstGeom>
        </p:spPr>
      </p:pic>
      <p:pic>
        <p:nvPicPr>
          <p:cNvPr id="14" name="Immagine 13">
            <a:extLst>
              <a:ext uri="{FF2B5EF4-FFF2-40B4-BE49-F238E27FC236}">
                <a16:creationId xmlns:a16="http://schemas.microsoft.com/office/drawing/2014/main" id="{AEAD6221-ED0F-8C8C-BF1D-A91E89C4769B}"/>
              </a:ext>
            </a:extLst>
          </p:cNvPr>
          <p:cNvPicPr>
            <a:picLocks noChangeAspect="1"/>
          </p:cNvPicPr>
          <p:nvPr/>
        </p:nvPicPr>
        <p:blipFill>
          <a:blip r:embed="rId6"/>
          <a:stretch>
            <a:fillRect/>
          </a:stretch>
        </p:blipFill>
        <p:spPr>
          <a:xfrm>
            <a:off x="5422312" y="3309451"/>
            <a:ext cx="252309" cy="252309"/>
          </a:xfrm>
          <a:prstGeom prst="rect">
            <a:avLst/>
          </a:prstGeom>
        </p:spPr>
      </p:pic>
      <p:pic>
        <p:nvPicPr>
          <p:cNvPr id="15" name="Immagine 14">
            <a:extLst>
              <a:ext uri="{FF2B5EF4-FFF2-40B4-BE49-F238E27FC236}">
                <a16:creationId xmlns:a16="http://schemas.microsoft.com/office/drawing/2014/main" id="{065787B7-4D04-5427-61C8-FDFA1DB4797A}"/>
              </a:ext>
            </a:extLst>
          </p:cNvPr>
          <p:cNvPicPr>
            <a:picLocks noChangeAspect="1"/>
          </p:cNvPicPr>
          <p:nvPr/>
        </p:nvPicPr>
        <p:blipFill>
          <a:blip r:embed="rId7"/>
          <a:stretch>
            <a:fillRect/>
          </a:stretch>
        </p:blipFill>
        <p:spPr>
          <a:xfrm>
            <a:off x="5422312" y="3766847"/>
            <a:ext cx="252309" cy="252309"/>
          </a:xfrm>
          <a:prstGeom prst="rect">
            <a:avLst/>
          </a:prstGeom>
        </p:spPr>
      </p:pic>
      <p:pic>
        <p:nvPicPr>
          <p:cNvPr id="16" name="Immagine 15">
            <a:extLst>
              <a:ext uri="{FF2B5EF4-FFF2-40B4-BE49-F238E27FC236}">
                <a16:creationId xmlns:a16="http://schemas.microsoft.com/office/drawing/2014/main" id="{963B22C3-65FB-EC6A-182C-774443291E50}"/>
              </a:ext>
            </a:extLst>
          </p:cNvPr>
          <p:cNvPicPr>
            <a:picLocks noChangeAspect="1"/>
          </p:cNvPicPr>
          <p:nvPr/>
        </p:nvPicPr>
        <p:blipFill>
          <a:blip r:embed="rId8"/>
          <a:stretch>
            <a:fillRect/>
          </a:stretch>
        </p:blipFill>
        <p:spPr>
          <a:xfrm>
            <a:off x="5422311" y="4224243"/>
            <a:ext cx="252310" cy="252310"/>
          </a:xfrm>
          <a:prstGeom prst="rect">
            <a:avLst/>
          </a:prstGeom>
        </p:spPr>
      </p:pic>
      <p:pic>
        <p:nvPicPr>
          <p:cNvPr id="17" name="Immagine 16">
            <a:extLst>
              <a:ext uri="{FF2B5EF4-FFF2-40B4-BE49-F238E27FC236}">
                <a16:creationId xmlns:a16="http://schemas.microsoft.com/office/drawing/2014/main" id="{B2789FA2-7193-2F0A-F260-503286FCF2D5}"/>
              </a:ext>
            </a:extLst>
          </p:cNvPr>
          <p:cNvPicPr>
            <a:picLocks noChangeAspect="1"/>
          </p:cNvPicPr>
          <p:nvPr/>
        </p:nvPicPr>
        <p:blipFill>
          <a:blip r:embed="rId9"/>
          <a:stretch>
            <a:fillRect/>
          </a:stretch>
        </p:blipFill>
        <p:spPr>
          <a:xfrm>
            <a:off x="5422311" y="4681641"/>
            <a:ext cx="252310" cy="252310"/>
          </a:xfrm>
          <a:prstGeom prst="rect">
            <a:avLst/>
          </a:prstGeom>
        </p:spPr>
      </p:pic>
      <p:pic>
        <p:nvPicPr>
          <p:cNvPr id="18" name="Immagine 17">
            <a:extLst>
              <a:ext uri="{FF2B5EF4-FFF2-40B4-BE49-F238E27FC236}">
                <a16:creationId xmlns:a16="http://schemas.microsoft.com/office/drawing/2014/main" id="{35F8B1C1-1656-6B21-B81D-0723990F6138}"/>
              </a:ext>
            </a:extLst>
          </p:cNvPr>
          <p:cNvPicPr>
            <a:picLocks noChangeAspect="1"/>
          </p:cNvPicPr>
          <p:nvPr/>
        </p:nvPicPr>
        <p:blipFill rotWithShape="1">
          <a:blip r:embed="rId10"/>
          <a:srcRect l="4056" r="13324" b="48827"/>
          <a:stretch/>
        </p:blipFill>
        <p:spPr>
          <a:xfrm>
            <a:off x="0" y="4364183"/>
            <a:ext cx="4264006" cy="1857510"/>
          </a:xfrm>
          <a:prstGeom prst="rect">
            <a:avLst/>
          </a:prstGeom>
        </p:spPr>
      </p:pic>
      <p:sp>
        <p:nvSpPr>
          <p:cNvPr id="7" name="CasellaDiTesto 6">
            <a:extLst>
              <a:ext uri="{FF2B5EF4-FFF2-40B4-BE49-F238E27FC236}">
                <a16:creationId xmlns:a16="http://schemas.microsoft.com/office/drawing/2014/main" id="{2A784BE8-01F4-F44E-2C6F-95330503572F}"/>
              </a:ext>
            </a:extLst>
          </p:cNvPr>
          <p:cNvSpPr txBox="1"/>
          <p:nvPr/>
        </p:nvSpPr>
        <p:spPr>
          <a:xfrm>
            <a:off x="478355" y="3617685"/>
            <a:ext cx="4444115" cy="492443"/>
          </a:xfrm>
          <a:prstGeom prst="rect">
            <a:avLst/>
          </a:prstGeom>
          <a:noFill/>
        </p:spPr>
        <p:txBody>
          <a:bodyPr wrap="square" rtlCol="0">
            <a:spAutoFit/>
          </a:bodyPr>
          <a:lstStyle/>
          <a:p>
            <a:r>
              <a:rPr lang="it-IT" sz="1400" b="1" dirty="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Contatti/ Kontakti</a:t>
            </a:r>
          </a:p>
          <a:p>
            <a:r>
              <a:rPr 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e-mail: </a:t>
            </a:r>
            <a:r>
              <a:rPr lang="en-SI" sz="12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1"/>
              </a:rPr>
              <a:t>matjaz.valant@cezete.si</a:t>
            </a:r>
            <a:r>
              <a:rPr lang="en-SI"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Slika 3" descr="Slika, ki vsebuje besede besedilo, pisava, posnetek zaslona, logotip&#10;&#10;Vsebina, ustvarjena z umetno inteligenco, morda ni pravilna.">
            <a:extLst>
              <a:ext uri="{FF2B5EF4-FFF2-40B4-BE49-F238E27FC236}">
                <a16:creationId xmlns:a16="http://schemas.microsoft.com/office/drawing/2014/main" id="{51B98863-2659-0456-37C6-109F2C91C52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5080" y="34284"/>
            <a:ext cx="2949575" cy="1050452"/>
          </a:xfrm>
          <a:prstGeom prst="rect">
            <a:avLst/>
          </a:prstGeom>
          <a:noFill/>
          <a:ln>
            <a:noFill/>
          </a:ln>
        </p:spPr>
      </p:pic>
      <p:sp>
        <p:nvSpPr>
          <p:cNvPr id="9" name="CasellaDiTesto 12">
            <a:extLst>
              <a:ext uri="{FF2B5EF4-FFF2-40B4-BE49-F238E27FC236}">
                <a16:creationId xmlns:a16="http://schemas.microsoft.com/office/drawing/2014/main" id="{0BF46437-18D8-94DE-93D4-7B2B22130DFF}"/>
              </a:ext>
            </a:extLst>
          </p:cNvPr>
          <p:cNvSpPr txBox="1"/>
          <p:nvPr/>
        </p:nvSpPr>
        <p:spPr>
          <a:xfrm>
            <a:off x="3568959" y="90349"/>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
        <p:nvSpPr>
          <p:cNvPr id="10" name="CasellaDiTesto 4">
            <a:extLst>
              <a:ext uri="{FF2B5EF4-FFF2-40B4-BE49-F238E27FC236}">
                <a16:creationId xmlns:a16="http://schemas.microsoft.com/office/drawing/2014/main" id="{C51BD23E-AAA0-9371-1C3E-54C0D551BDBC}"/>
              </a:ext>
            </a:extLst>
          </p:cNvPr>
          <p:cNvSpPr txBox="1"/>
          <p:nvPr/>
        </p:nvSpPr>
        <p:spPr>
          <a:xfrm>
            <a:off x="1582836" y="6328661"/>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Tree>
    <p:extLst>
      <p:ext uri="{BB962C8B-B14F-4D97-AF65-F5344CB8AC3E}">
        <p14:creationId xmlns:p14="http://schemas.microsoft.com/office/powerpoint/2010/main" val="246267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DE135C-7CB0-B403-74CC-DB1DAF31061A}"/>
              </a:ext>
            </a:extLst>
          </p:cNvPr>
          <p:cNvSpPr>
            <a:spLocks noGrp="1"/>
          </p:cNvSpPr>
          <p:nvPr>
            <p:ph type="title"/>
          </p:nvPr>
        </p:nvSpPr>
        <p:spPr>
          <a:xfrm>
            <a:off x="628650" y="1151276"/>
            <a:ext cx="7886700" cy="1325563"/>
          </a:xfrm>
        </p:spPr>
        <p:txBody>
          <a:bodyPr/>
          <a:lstStyle/>
          <a:p>
            <a:r>
              <a:rPr lang="it-IT" dirty="0"/>
              <a:t>About the Project</a:t>
            </a:r>
          </a:p>
        </p:txBody>
      </p:sp>
      <p:sp>
        <p:nvSpPr>
          <p:cNvPr id="4" name="Segnaposto numero diapositiva 3">
            <a:extLst>
              <a:ext uri="{FF2B5EF4-FFF2-40B4-BE49-F238E27FC236}">
                <a16:creationId xmlns:a16="http://schemas.microsoft.com/office/drawing/2014/main" id="{3D07B303-122D-9727-599F-31E2B938E540}"/>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2</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asellaDiTesto 5">
            <a:extLst>
              <a:ext uri="{FF2B5EF4-FFF2-40B4-BE49-F238E27FC236}">
                <a16:creationId xmlns:a16="http://schemas.microsoft.com/office/drawing/2014/main" id="{97DD354B-62C3-20C2-6A7F-8287F850231D}"/>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sp>
        <p:nvSpPr>
          <p:cNvPr id="3" name="CasellaDiTesto 12">
            <a:extLst>
              <a:ext uri="{FF2B5EF4-FFF2-40B4-BE49-F238E27FC236}">
                <a16:creationId xmlns:a16="http://schemas.microsoft.com/office/drawing/2014/main" id="{FA2F55E1-E9E9-C3D0-9DEE-4DBD6E44DAAD}"/>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
        <p:nvSpPr>
          <p:cNvPr id="10" name="Označba mesta vsebine 9">
            <a:extLst>
              <a:ext uri="{FF2B5EF4-FFF2-40B4-BE49-F238E27FC236}">
                <a16:creationId xmlns:a16="http://schemas.microsoft.com/office/drawing/2014/main" id="{F18E58DB-1B39-6F6F-7329-128B3980B6B5}"/>
              </a:ext>
            </a:extLst>
          </p:cNvPr>
          <p:cNvSpPr>
            <a:spLocks noGrp="1"/>
          </p:cNvSpPr>
          <p:nvPr>
            <p:ph idx="1"/>
          </p:nvPr>
        </p:nvSpPr>
        <p:spPr>
          <a:xfrm>
            <a:off x="628650" y="2243407"/>
            <a:ext cx="7886700" cy="3568040"/>
          </a:xfrm>
        </p:spPr>
        <p:txBody>
          <a:bodyPr>
            <a:normAutofit/>
          </a:bodyPr>
          <a:lstStyle/>
          <a:p>
            <a:r>
              <a:rPr lang="en-US" dirty="0"/>
              <a:t>Purpose: Adapting urban areas in Slovenia and Italy to climate change.</a:t>
            </a:r>
          </a:p>
          <a:p>
            <a:r>
              <a:rPr lang="en-US" dirty="0"/>
              <a:t>Partners</a:t>
            </a:r>
            <a:endParaRPr lang="en-SI" dirty="0"/>
          </a:p>
          <a:p>
            <a:endParaRPr lang="en-SI" dirty="0"/>
          </a:p>
          <a:p>
            <a:endParaRPr lang="en-SI" dirty="0"/>
          </a:p>
          <a:p>
            <a:pPr marL="0" indent="0">
              <a:buNone/>
            </a:pPr>
            <a:endParaRPr lang="en-SI" dirty="0"/>
          </a:p>
          <a:p>
            <a:pPr marL="0" indent="0">
              <a:buNone/>
            </a:pPr>
            <a:endParaRPr lang="en-US" dirty="0"/>
          </a:p>
          <a:p>
            <a:r>
              <a:rPr lang="en-US" dirty="0"/>
              <a:t>Policy Objective: CP2 – Greener Europe</a:t>
            </a:r>
          </a:p>
          <a:p>
            <a:endParaRPr lang="sl-SI" dirty="0"/>
          </a:p>
        </p:txBody>
      </p:sp>
      <p:pic>
        <p:nvPicPr>
          <p:cNvPr id="11" name="Slika 10" descr="Slika, ki vsebuje besede besedilo, pisava, posnetek zaslona, logotip&#10;&#10;Vsebina, ustvarjena z umetno inteligenco, morda ni pravilna.">
            <a:extLst>
              <a:ext uri="{FF2B5EF4-FFF2-40B4-BE49-F238E27FC236}">
                <a16:creationId xmlns:a16="http://schemas.microsoft.com/office/drawing/2014/main" id="{27B41B42-9926-C1AD-A3AC-F186ECC219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81" y="67545"/>
            <a:ext cx="2949575" cy="1050452"/>
          </a:xfrm>
          <a:prstGeom prst="rect">
            <a:avLst/>
          </a:prstGeom>
          <a:noFill/>
          <a:ln>
            <a:noFill/>
          </a:ln>
        </p:spPr>
      </p:pic>
      <p:sp>
        <p:nvSpPr>
          <p:cNvPr id="7" name="CasellaDiTesto 4">
            <a:extLst>
              <a:ext uri="{FF2B5EF4-FFF2-40B4-BE49-F238E27FC236}">
                <a16:creationId xmlns:a16="http://schemas.microsoft.com/office/drawing/2014/main" id="{38FA84D1-6BB6-8D90-5F49-1135BB60A140}"/>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pic>
        <p:nvPicPr>
          <p:cNvPr id="8" name="Picture 7">
            <a:extLst>
              <a:ext uri="{FF2B5EF4-FFF2-40B4-BE49-F238E27FC236}">
                <a16:creationId xmlns:a16="http://schemas.microsoft.com/office/drawing/2014/main" id="{3505804E-16FD-5B49-63EA-484431443FC5}"/>
              </a:ext>
            </a:extLst>
          </p:cNvPr>
          <p:cNvPicPr>
            <a:picLocks noChangeAspect="1"/>
          </p:cNvPicPr>
          <p:nvPr/>
        </p:nvPicPr>
        <p:blipFill>
          <a:blip r:embed="rId4"/>
          <a:stretch>
            <a:fillRect/>
          </a:stretch>
        </p:blipFill>
        <p:spPr>
          <a:xfrm>
            <a:off x="2427732" y="3263702"/>
            <a:ext cx="4653998" cy="1893513"/>
          </a:xfrm>
          <a:prstGeom prst="rect">
            <a:avLst/>
          </a:prstGeom>
        </p:spPr>
      </p:pic>
    </p:spTree>
    <p:extLst>
      <p:ext uri="{BB962C8B-B14F-4D97-AF65-F5344CB8AC3E}">
        <p14:creationId xmlns:p14="http://schemas.microsoft.com/office/powerpoint/2010/main" val="11995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B75F-591E-FE88-BBAF-DC83B24244E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B7BD532-9E12-5992-4FEA-60002AF9EF31}"/>
              </a:ext>
            </a:extLst>
          </p:cNvPr>
          <p:cNvSpPr>
            <a:spLocks noGrp="1"/>
          </p:cNvSpPr>
          <p:nvPr>
            <p:ph type="title"/>
          </p:nvPr>
        </p:nvSpPr>
        <p:spPr>
          <a:xfrm>
            <a:off x="628650" y="1151276"/>
            <a:ext cx="7886700" cy="1325563"/>
          </a:xfrm>
        </p:spPr>
        <p:txBody>
          <a:bodyPr/>
          <a:lstStyle/>
          <a:p>
            <a:r>
              <a:rPr lang="it-IT" dirty="0"/>
              <a:t>Role of Communication</a:t>
            </a:r>
          </a:p>
        </p:txBody>
      </p:sp>
      <p:sp>
        <p:nvSpPr>
          <p:cNvPr id="4" name="Segnaposto numero diapositiva 3">
            <a:extLst>
              <a:ext uri="{FF2B5EF4-FFF2-40B4-BE49-F238E27FC236}">
                <a16:creationId xmlns:a16="http://schemas.microsoft.com/office/drawing/2014/main" id="{EE6DE266-61DF-53D5-A392-F1ED9F66EDDD}"/>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3</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asellaDiTesto 5">
            <a:extLst>
              <a:ext uri="{FF2B5EF4-FFF2-40B4-BE49-F238E27FC236}">
                <a16:creationId xmlns:a16="http://schemas.microsoft.com/office/drawing/2014/main" id="{BC43DA76-5DA8-D907-32D8-23D1E245773A}"/>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sp>
        <p:nvSpPr>
          <p:cNvPr id="3" name="CasellaDiTesto 12">
            <a:extLst>
              <a:ext uri="{FF2B5EF4-FFF2-40B4-BE49-F238E27FC236}">
                <a16:creationId xmlns:a16="http://schemas.microsoft.com/office/drawing/2014/main" id="{6998EA43-32C1-3002-A5ED-5F1F4D2A5B8B}"/>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
        <p:nvSpPr>
          <p:cNvPr id="10" name="Označba mesta vsebine 9">
            <a:extLst>
              <a:ext uri="{FF2B5EF4-FFF2-40B4-BE49-F238E27FC236}">
                <a16:creationId xmlns:a16="http://schemas.microsoft.com/office/drawing/2014/main" id="{55B36A77-5AD8-83EC-2C9B-59065E9EF8E5}"/>
              </a:ext>
            </a:extLst>
          </p:cNvPr>
          <p:cNvSpPr>
            <a:spLocks noGrp="1"/>
          </p:cNvSpPr>
          <p:nvPr>
            <p:ph idx="1"/>
          </p:nvPr>
        </p:nvSpPr>
        <p:spPr/>
        <p:txBody>
          <a:bodyPr/>
          <a:lstStyle/>
          <a:p>
            <a:endParaRPr lang="en-US" dirty="0"/>
          </a:p>
          <a:p>
            <a:r>
              <a:rPr lang="en-US" dirty="0"/>
              <a:t>Raising public awareness.</a:t>
            </a:r>
          </a:p>
          <a:p>
            <a:r>
              <a:rPr lang="en-US" dirty="0"/>
              <a:t>Ensuring visibility of the </a:t>
            </a:r>
            <a:r>
              <a:rPr lang="en-US" dirty="0" err="1"/>
              <a:t>Programme</a:t>
            </a:r>
            <a:r>
              <a:rPr lang="en-US" dirty="0"/>
              <a:t> and EU co-financing.</a:t>
            </a:r>
          </a:p>
          <a:p>
            <a:r>
              <a:rPr lang="en-US" dirty="0"/>
              <a:t>Bilingualism: Slovenian + Italian.</a:t>
            </a:r>
          </a:p>
          <a:p>
            <a:r>
              <a:rPr lang="en-US" dirty="0"/>
              <a:t>Key role of the communication officer (CZT d.o.o.).</a:t>
            </a:r>
          </a:p>
          <a:p>
            <a:endParaRPr lang="sl-SI" dirty="0"/>
          </a:p>
        </p:txBody>
      </p:sp>
      <p:pic>
        <p:nvPicPr>
          <p:cNvPr id="11" name="Slika 10" descr="Slika, ki vsebuje besede besedilo, pisava, posnetek zaslona, logotip&#10;&#10;Vsebina, ustvarjena z umetno inteligenco, morda ni pravilna.">
            <a:extLst>
              <a:ext uri="{FF2B5EF4-FFF2-40B4-BE49-F238E27FC236}">
                <a16:creationId xmlns:a16="http://schemas.microsoft.com/office/drawing/2014/main" id="{9B732294-C62E-2A0B-98F1-ABA77751E8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81" y="67545"/>
            <a:ext cx="2949575" cy="1050452"/>
          </a:xfrm>
          <a:prstGeom prst="rect">
            <a:avLst/>
          </a:prstGeom>
          <a:noFill/>
          <a:ln>
            <a:noFill/>
          </a:ln>
        </p:spPr>
      </p:pic>
      <p:sp>
        <p:nvSpPr>
          <p:cNvPr id="7" name="CasellaDiTesto 4">
            <a:extLst>
              <a:ext uri="{FF2B5EF4-FFF2-40B4-BE49-F238E27FC236}">
                <a16:creationId xmlns:a16="http://schemas.microsoft.com/office/drawing/2014/main" id="{D55F1D8A-1405-2D59-AAB3-9EBB17F3CA43}"/>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Tree>
    <p:extLst>
      <p:ext uri="{BB962C8B-B14F-4D97-AF65-F5344CB8AC3E}">
        <p14:creationId xmlns:p14="http://schemas.microsoft.com/office/powerpoint/2010/main" val="347063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8A229-499C-DEC0-63F4-8114F525B87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B57334B-15B4-6EE8-C206-85F4F51F4907}"/>
              </a:ext>
            </a:extLst>
          </p:cNvPr>
          <p:cNvSpPr>
            <a:spLocks noGrp="1"/>
          </p:cNvSpPr>
          <p:nvPr>
            <p:ph type="title"/>
          </p:nvPr>
        </p:nvSpPr>
        <p:spPr>
          <a:xfrm>
            <a:off x="702219" y="1209847"/>
            <a:ext cx="7886700" cy="1325563"/>
          </a:xfrm>
        </p:spPr>
        <p:txBody>
          <a:bodyPr/>
          <a:lstStyle/>
          <a:p>
            <a:r>
              <a:rPr lang="it-IT" dirty="0"/>
              <a:t>Use of the Logo</a:t>
            </a:r>
          </a:p>
        </p:txBody>
      </p:sp>
      <p:sp>
        <p:nvSpPr>
          <p:cNvPr id="4" name="Segnaposto numero diapositiva 3">
            <a:extLst>
              <a:ext uri="{FF2B5EF4-FFF2-40B4-BE49-F238E27FC236}">
                <a16:creationId xmlns:a16="http://schemas.microsoft.com/office/drawing/2014/main" id="{EF56B991-BCF5-0DBF-2E6A-BFBE7D52B813}"/>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4</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asellaDiTesto 5">
            <a:extLst>
              <a:ext uri="{FF2B5EF4-FFF2-40B4-BE49-F238E27FC236}">
                <a16:creationId xmlns:a16="http://schemas.microsoft.com/office/drawing/2014/main" id="{40B56FBF-1EBD-F8ED-8CF7-B48B7238540E}"/>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sp>
        <p:nvSpPr>
          <p:cNvPr id="3" name="CasellaDiTesto 12">
            <a:extLst>
              <a:ext uri="{FF2B5EF4-FFF2-40B4-BE49-F238E27FC236}">
                <a16:creationId xmlns:a16="http://schemas.microsoft.com/office/drawing/2014/main" id="{E78AD498-054D-3EA6-CC86-1901216D0B5F}"/>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
        <p:nvSpPr>
          <p:cNvPr id="10" name="Označba mesta vsebine 9">
            <a:extLst>
              <a:ext uri="{FF2B5EF4-FFF2-40B4-BE49-F238E27FC236}">
                <a16:creationId xmlns:a16="http://schemas.microsoft.com/office/drawing/2014/main" id="{07644ECA-C257-FABC-250D-18B089EA92BD}"/>
              </a:ext>
            </a:extLst>
          </p:cNvPr>
          <p:cNvSpPr>
            <a:spLocks noGrp="1"/>
          </p:cNvSpPr>
          <p:nvPr>
            <p:ph idx="1"/>
          </p:nvPr>
        </p:nvSpPr>
        <p:spPr>
          <a:xfrm>
            <a:off x="628650" y="2535410"/>
            <a:ext cx="7886700" cy="3467639"/>
          </a:xfrm>
        </p:spPr>
        <p:txBody>
          <a:bodyPr/>
          <a:lstStyle/>
          <a:p>
            <a:r>
              <a:rPr lang="en-US" dirty="0"/>
              <a:t>The Joint Secretariat provides the project logo to the lead partner. </a:t>
            </a:r>
            <a:endParaRPr lang="en-SI" dirty="0"/>
          </a:p>
          <a:p>
            <a:r>
              <a:rPr lang="en-US" dirty="0"/>
              <a:t>The project logo must be used on all project materials. </a:t>
            </a:r>
            <a:endParaRPr lang="en-SI" dirty="0"/>
          </a:p>
          <a:p>
            <a:r>
              <a:rPr lang="en-US" dirty="0"/>
              <a:t>It should be placed in the top left corner, clearly visible and legible at all sizes.</a:t>
            </a:r>
            <a:r>
              <a:rPr lang="en-SI" dirty="0"/>
              <a:t> </a:t>
            </a:r>
          </a:p>
          <a:p>
            <a:r>
              <a:rPr lang="en-US" dirty="0"/>
              <a:t>The logo consists of the basic </a:t>
            </a:r>
            <a:r>
              <a:rPr lang="en-US" dirty="0" err="1"/>
              <a:t>Programme</a:t>
            </a:r>
            <a:r>
              <a:rPr lang="en-US" dirty="0"/>
              <a:t> logo and the project acronym.</a:t>
            </a:r>
            <a:endParaRPr lang="sl-SI" dirty="0"/>
          </a:p>
        </p:txBody>
      </p:sp>
      <p:pic>
        <p:nvPicPr>
          <p:cNvPr id="11" name="Slika 10" descr="Slika, ki vsebuje besede besedilo, pisava, posnetek zaslona, logotip&#10;&#10;Vsebina, ustvarjena z umetno inteligenco, morda ni pravilna.">
            <a:extLst>
              <a:ext uri="{FF2B5EF4-FFF2-40B4-BE49-F238E27FC236}">
                <a16:creationId xmlns:a16="http://schemas.microsoft.com/office/drawing/2014/main" id="{22E12DAB-D410-3628-245B-62B58972F4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81" y="67545"/>
            <a:ext cx="2949575" cy="1050452"/>
          </a:xfrm>
          <a:prstGeom prst="rect">
            <a:avLst/>
          </a:prstGeom>
          <a:noFill/>
          <a:ln>
            <a:noFill/>
          </a:ln>
        </p:spPr>
      </p:pic>
      <p:sp>
        <p:nvSpPr>
          <p:cNvPr id="7" name="CasellaDiTesto 4">
            <a:extLst>
              <a:ext uri="{FF2B5EF4-FFF2-40B4-BE49-F238E27FC236}">
                <a16:creationId xmlns:a16="http://schemas.microsoft.com/office/drawing/2014/main" id="{672A2B9B-1DE3-3427-7E8C-37748020F641}"/>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Tree>
    <p:extLst>
      <p:ext uri="{BB962C8B-B14F-4D97-AF65-F5344CB8AC3E}">
        <p14:creationId xmlns:p14="http://schemas.microsoft.com/office/powerpoint/2010/main" val="224012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CF6C-C5B7-9DD2-0848-4BBFEA1E4854}"/>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7730B9F-250E-CB02-8CF9-484B50FFB678}"/>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5</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asellaDiTesto 5">
            <a:extLst>
              <a:ext uri="{FF2B5EF4-FFF2-40B4-BE49-F238E27FC236}">
                <a16:creationId xmlns:a16="http://schemas.microsoft.com/office/drawing/2014/main" id="{92C46070-2510-4EEF-F2B3-D2755525E1E2}"/>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sp>
        <p:nvSpPr>
          <p:cNvPr id="3" name="CasellaDiTesto 12">
            <a:extLst>
              <a:ext uri="{FF2B5EF4-FFF2-40B4-BE49-F238E27FC236}">
                <a16:creationId xmlns:a16="http://schemas.microsoft.com/office/drawing/2014/main" id="{ED29BAC6-05EF-A4BB-E1AC-4088CD201AE2}"/>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pic>
        <p:nvPicPr>
          <p:cNvPr id="5" name="Content Placeholder 4">
            <a:extLst>
              <a:ext uri="{FF2B5EF4-FFF2-40B4-BE49-F238E27FC236}">
                <a16:creationId xmlns:a16="http://schemas.microsoft.com/office/drawing/2014/main" id="{1CA4481E-C91B-66F2-3206-C56D83B830C7}"/>
              </a:ext>
            </a:extLst>
          </p:cNvPr>
          <p:cNvPicPr>
            <a:picLocks noGrp="1" noChangeAspect="1"/>
          </p:cNvPicPr>
          <p:nvPr>
            <p:ph idx="1"/>
          </p:nvPr>
        </p:nvPicPr>
        <p:blipFill>
          <a:blip r:embed="rId3"/>
          <a:stretch>
            <a:fillRect/>
          </a:stretch>
        </p:blipFill>
        <p:spPr>
          <a:xfrm>
            <a:off x="637945" y="1276282"/>
            <a:ext cx="7646519" cy="4742462"/>
          </a:xfrm>
          <a:prstGeom prst="rect">
            <a:avLst/>
          </a:prstGeom>
        </p:spPr>
      </p:pic>
      <p:pic>
        <p:nvPicPr>
          <p:cNvPr id="11" name="Slika 10" descr="Slika, ki vsebuje besede besedilo, pisava, posnetek zaslona, logotip&#10;&#10;Vsebina, ustvarjena z umetno inteligenco, morda ni pravilna.">
            <a:extLst>
              <a:ext uri="{FF2B5EF4-FFF2-40B4-BE49-F238E27FC236}">
                <a16:creationId xmlns:a16="http://schemas.microsoft.com/office/drawing/2014/main" id="{B25AB296-E309-EA68-83FB-FFB3C9FB5B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81" y="67545"/>
            <a:ext cx="2949575" cy="1050452"/>
          </a:xfrm>
          <a:prstGeom prst="rect">
            <a:avLst/>
          </a:prstGeom>
          <a:noFill/>
          <a:ln>
            <a:noFill/>
          </a:ln>
        </p:spPr>
      </p:pic>
      <p:sp>
        <p:nvSpPr>
          <p:cNvPr id="7" name="CasellaDiTesto 4">
            <a:extLst>
              <a:ext uri="{FF2B5EF4-FFF2-40B4-BE49-F238E27FC236}">
                <a16:creationId xmlns:a16="http://schemas.microsoft.com/office/drawing/2014/main" id="{FC7F625B-B192-03AC-D4AE-08DFCD40B727}"/>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Tree>
    <p:extLst>
      <p:ext uri="{BB962C8B-B14F-4D97-AF65-F5344CB8AC3E}">
        <p14:creationId xmlns:p14="http://schemas.microsoft.com/office/powerpoint/2010/main" val="203323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DE135C-7CB0-B403-74CC-DB1DAF31061A}"/>
              </a:ext>
            </a:extLst>
          </p:cNvPr>
          <p:cNvSpPr>
            <a:spLocks noGrp="1"/>
          </p:cNvSpPr>
          <p:nvPr>
            <p:ph type="title"/>
          </p:nvPr>
        </p:nvSpPr>
        <p:spPr>
          <a:xfrm>
            <a:off x="628650" y="1151276"/>
            <a:ext cx="7886700" cy="1325563"/>
          </a:xfrm>
        </p:spPr>
        <p:txBody>
          <a:bodyPr/>
          <a:lstStyle/>
          <a:p>
            <a:r>
              <a:rPr lang="en-SI" dirty="0"/>
              <a:t>P</a:t>
            </a:r>
            <a:r>
              <a:rPr lang="en-US" dirty="0" err="1"/>
              <a:t>roject</a:t>
            </a:r>
            <a:r>
              <a:rPr lang="en-US" dirty="0"/>
              <a:t> logo in combination with other logos</a:t>
            </a:r>
            <a:endParaRPr lang="it-IT" dirty="0"/>
          </a:p>
        </p:txBody>
      </p:sp>
      <p:sp>
        <p:nvSpPr>
          <p:cNvPr id="3" name="Segnaposto contenuto 2">
            <a:extLst>
              <a:ext uri="{FF2B5EF4-FFF2-40B4-BE49-F238E27FC236}">
                <a16:creationId xmlns:a16="http://schemas.microsoft.com/office/drawing/2014/main" id="{1E6F0BAD-53C2-6FEE-7DF4-99459CC93E00}"/>
              </a:ext>
            </a:extLst>
          </p:cNvPr>
          <p:cNvSpPr>
            <a:spLocks noGrp="1"/>
          </p:cNvSpPr>
          <p:nvPr>
            <p:ph idx="1"/>
          </p:nvPr>
        </p:nvSpPr>
        <p:spPr>
          <a:xfrm>
            <a:off x="628649" y="2663919"/>
            <a:ext cx="7886700" cy="3479726"/>
          </a:xfrm>
        </p:spPr>
        <p:txBody>
          <a:bodyPr>
            <a:normAutofit/>
          </a:bodyPr>
          <a:lstStyle/>
          <a:p>
            <a:r>
              <a:rPr lang="en-US" dirty="0"/>
              <a:t>I</a:t>
            </a:r>
            <a:r>
              <a:rPr lang="en-SI" dirty="0"/>
              <a:t>f </a:t>
            </a:r>
            <a:r>
              <a:rPr lang="en-US" dirty="0"/>
              <a:t>other logos (e.g., logos of project partners) are added alongside the project logo, their height or width must not exceed the size of the European Union emblem within the project logo.</a:t>
            </a:r>
            <a:endParaRPr lang="it-IT" dirty="0"/>
          </a:p>
        </p:txBody>
      </p:sp>
      <p:sp>
        <p:nvSpPr>
          <p:cNvPr id="4" name="Segnaposto numero diapositiva 3">
            <a:extLst>
              <a:ext uri="{FF2B5EF4-FFF2-40B4-BE49-F238E27FC236}">
                <a16:creationId xmlns:a16="http://schemas.microsoft.com/office/drawing/2014/main" id="{3D07B303-122D-9727-599F-31E2B938E540}"/>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6</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39EC290C-64DA-FAB7-D02A-30FE63333F4B}"/>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
        <p:nvSpPr>
          <p:cNvPr id="6" name="CasellaDiTesto 5">
            <a:extLst>
              <a:ext uri="{FF2B5EF4-FFF2-40B4-BE49-F238E27FC236}">
                <a16:creationId xmlns:a16="http://schemas.microsoft.com/office/drawing/2014/main" id="{97DD354B-62C3-20C2-6A7F-8287F850231D}"/>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pic>
        <p:nvPicPr>
          <p:cNvPr id="9" name="Slika 8" descr="Slika, ki vsebuje besede besedilo, pisava, posnetek zaslona, logotip&#10;&#10;Vsebina, ustvarjena z umetno inteligenco, morda ni pravilna.">
            <a:extLst>
              <a:ext uri="{FF2B5EF4-FFF2-40B4-BE49-F238E27FC236}">
                <a16:creationId xmlns:a16="http://schemas.microsoft.com/office/drawing/2014/main" id="{9CA17355-6E4D-0A91-B93B-59A17AC67E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81" y="54898"/>
            <a:ext cx="2949575" cy="1050452"/>
          </a:xfrm>
          <a:prstGeom prst="rect">
            <a:avLst/>
          </a:prstGeom>
          <a:noFill/>
          <a:ln>
            <a:noFill/>
          </a:ln>
        </p:spPr>
      </p:pic>
      <p:sp>
        <p:nvSpPr>
          <p:cNvPr id="10" name="CasellaDiTesto 12">
            <a:extLst>
              <a:ext uri="{FF2B5EF4-FFF2-40B4-BE49-F238E27FC236}">
                <a16:creationId xmlns:a16="http://schemas.microsoft.com/office/drawing/2014/main" id="{88ECEE65-3F98-1BAB-697F-C358A8B7D9AD}"/>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pic>
        <p:nvPicPr>
          <p:cNvPr id="8" name="Picture 7">
            <a:extLst>
              <a:ext uri="{FF2B5EF4-FFF2-40B4-BE49-F238E27FC236}">
                <a16:creationId xmlns:a16="http://schemas.microsoft.com/office/drawing/2014/main" id="{2BA20DD6-3FCC-BA25-DF02-E693938CE8AF}"/>
              </a:ext>
            </a:extLst>
          </p:cNvPr>
          <p:cNvPicPr>
            <a:picLocks noChangeAspect="1"/>
          </p:cNvPicPr>
          <p:nvPr/>
        </p:nvPicPr>
        <p:blipFill>
          <a:blip r:embed="rId4"/>
          <a:stretch>
            <a:fillRect/>
          </a:stretch>
        </p:blipFill>
        <p:spPr>
          <a:xfrm>
            <a:off x="366124" y="4171073"/>
            <a:ext cx="8411749" cy="1409897"/>
          </a:xfrm>
          <a:prstGeom prst="rect">
            <a:avLst/>
          </a:prstGeom>
        </p:spPr>
      </p:pic>
    </p:spTree>
    <p:extLst>
      <p:ext uri="{BB962C8B-B14F-4D97-AF65-F5344CB8AC3E}">
        <p14:creationId xmlns:p14="http://schemas.microsoft.com/office/powerpoint/2010/main" val="295987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96205-6A35-EBE0-18F5-9DBE2DA7FDA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CB74C0C-4E99-13A7-F035-3FCAEE0F0128}"/>
              </a:ext>
            </a:extLst>
          </p:cNvPr>
          <p:cNvSpPr>
            <a:spLocks noGrp="1"/>
          </p:cNvSpPr>
          <p:nvPr>
            <p:ph type="title"/>
          </p:nvPr>
        </p:nvSpPr>
        <p:spPr>
          <a:xfrm>
            <a:off x="628650" y="1151276"/>
            <a:ext cx="7886700" cy="1325563"/>
          </a:xfrm>
        </p:spPr>
        <p:txBody>
          <a:bodyPr/>
          <a:lstStyle/>
          <a:p>
            <a:r>
              <a:rPr lang="it-IT" dirty="0"/>
              <a:t>Communication Tools</a:t>
            </a:r>
          </a:p>
        </p:txBody>
      </p:sp>
      <p:sp>
        <p:nvSpPr>
          <p:cNvPr id="4" name="Segnaposto numero diapositiva 3">
            <a:extLst>
              <a:ext uri="{FF2B5EF4-FFF2-40B4-BE49-F238E27FC236}">
                <a16:creationId xmlns:a16="http://schemas.microsoft.com/office/drawing/2014/main" id="{C36C8BE3-7861-22AD-FF88-0BA0C702129F}"/>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7</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asellaDiTesto 5">
            <a:extLst>
              <a:ext uri="{FF2B5EF4-FFF2-40B4-BE49-F238E27FC236}">
                <a16:creationId xmlns:a16="http://schemas.microsoft.com/office/drawing/2014/main" id="{09947FF9-FB04-AD20-6F07-7F4AC3A3E7DC}"/>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sp>
        <p:nvSpPr>
          <p:cNvPr id="3" name="CasellaDiTesto 12">
            <a:extLst>
              <a:ext uri="{FF2B5EF4-FFF2-40B4-BE49-F238E27FC236}">
                <a16:creationId xmlns:a16="http://schemas.microsoft.com/office/drawing/2014/main" id="{BA3B0C53-D31E-AC9C-1EBC-2733B79471A0}"/>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
        <p:nvSpPr>
          <p:cNvPr id="10" name="Označba mesta vsebine 9">
            <a:extLst>
              <a:ext uri="{FF2B5EF4-FFF2-40B4-BE49-F238E27FC236}">
                <a16:creationId xmlns:a16="http://schemas.microsoft.com/office/drawing/2014/main" id="{F7DBD4D4-0C27-8142-DF96-2988CBB73C38}"/>
              </a:ext>
            </a:extLst>
          </p:cNvPr>
          <p:cNvSpPr>
            <a:spLocks noGrp="1"/>
          </p:cNvSpPr>
          <p:nvPr>
            <p:ph idx="1"/>
          </p:nvPr>
        </p:nvSpPr>
        <p:spPr/>
        <p:txBody>
          <a:bodyPr>
            <a:normAutofit fontScale="85000" lnSpcReduction="20000"/>
          </a:bodyPr>
          <a:lstStyle/>
          <a:p>
            <a:pPr marL="0" indent="0">
              <a:buNone/>
            </a:pPr>
            <a:r>
              <a:rPr lang="en-US" dirty="0"/>
              <a:t>Physical materials:</a:t>
            </a:r>
          </a:p>
          <a:p>
            <a:r>
              <a:rPr lang="en-US" dirty="0"/>
              <a:t>Permanent boards, posters, flyers, brochures.</a:t>
            </a:r>
          </a:p>
          <a:p>
            <a:r>
              <a:rPr lang="en-US" dirty="0"/>
              <a:t>Event materials (roll-up, invitations, folders).</a:t>
            </a:r>
          </a:p>
          <a:p>
            <a:pPr marL="0" indent="0">
              <a:buNone/>
            </a:pPr>
            <a:endParaRPr lang="en-SI" dirty="0"/>
          </a:p>
          <a:p>
            <a:pPr marL="0" indent="0">
              <a:buNone/>
            </a:pPr>
            <a:r>
              <a:rPr lang="en-US" dirty="0"/>
              <a:t>Digital tools:</a:t>
            </a:r>
          </a:p>
          <a:p>
            <a:r>
              <a:rPr lang="en-US" dirty="0"/>
              <a:t>Project website: </a:t>
            </a:r>
            <a:r>
              <a:rPr lang="en-US" dirty="0">
                <a:hlinkClick r:id="rId3"/>
              </a:rPr>
              <a:t>www.ita-slo.eu/HeatIslandsAdapt</a:t>
            </a:r>
            <a:r>
              <a:rPr lang="en-SI" dirty="0"/>
              <a:t> </a:t>
            </a:r>
          </a:p>
          <a:p>
            <a:pPr>
              <a:lnSpc>
                <a:spcPct val="120000"/>
              </a:lnSpc>
            </a:pPr>
            <a:r>
              <a:rPr lang="en-SI" dirty="0"/>
              <a:t>Project partners’ websites – project info &amp; link to project website</a:t>
            </a:r>
            <a:endParaRPr lang="en-US" dirty="0"/>
          </a:p>
          <a:p>
            <a:r>
              <a:rPr lang="en-US" dirty="0"/>
              <a:t>Email with logo, social media with proper tagging.</a:t>
            </a:r>
          </a:p>
          <a:p>
            <a:endParaRPr lang="sl-SI" dirty="0"/>
          </a:p>
        </p:txBody>
      </p:sp>
      <p:pic>
        <p:nvPicPr>
          <p:cNvPr id="11" name="Slika 10" descr="Slika, ki vsebuje besede besedilo, pisava, posnetek zaslona, logotip&#10;&#10;Vsebina, ustvarjena z umetno inteligenco, morda ni pravilna.">
            <a:extLst>
              <a:ext uri="{FF2B5EF4-FFF2-40B4-BE49-F238E27FC236}">
                <a16:creationId xmlns:a16="http://schemas.microsoft.com/office/drawing/2014/main" id="{D625CDAE-30E2-87B8-393A-3DDE6EA525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81" y="67545"/>
            <a:ext cx="2949575" cy="1050452"/>
          </a:xfrm>
          <a:prstGeom prst="rect">
            <a:avLst/>
          </a:prstGeom>
          <a:noFill/>
          <a:ln>
            <a:noFill/>
          </a:ln>
        </p:spPr>
      </p:pic>
      <p:sp>
        <p:nvSpPr>
          <p:cNvPr id="7" name="CasellaDiTesto 4">
            <a:extLst>
              <a:ext uri="{FF2B5EF4-FFF2-40B4-BE49-F238E27FC236}">
                <a16:creationId xmlns:a16="http://schemas.microsoft.com/office/drawing/2014/main" id="{67783E02-8F9C-6503-2396-816E6D9B952C}"/>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Tree>
    <p:extLst>
      <p:ext uri="{BB962C8B-B14F-4D97-AF65-F5344CB8AC3E}">
        <p14:creationId xmlns:p14="http://schemas.microsoft.com/office/powerpoint/2010/main" val="269269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39470-4850-EB2D-AC8A-9137397739A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B5F0C38-99F2-382C-9723-19D64E7042F4}"/>
              </a:ext>
            </a:extLst>
          </p:cNvPr>
          <p:cNvSpPr>
            <a:spLocks noGrp="1"/>
          </p:cNvSpPr>
          <p:nvPr>
            <p:ph type="title"/>
          </p:nvPr>
        </p:nvSpPr>
        <p:spPr>
          <a:xfrm>
            <a:off x="628650" y="1151276"/>
            <a:ext cx="7886700" cy="1325563"/>
          </a:xfrm>
        </p:spPr>
        <p:txBody>
          <a:bodyPr/>
          <a:lstStyle/>
          <a:p>
            <a:r>
              <a:rPr lang="en-SI" dirty="0"/>
              <a:t>T</a:t>
            </a:r>
            <a:r>
              <a:rPr lang="it-IT" dirty="0"/>
              <a:t>ypography</a:t>
            </a:r>
          </a:p>
        </p:txBody>
      </p:sp>
      <p:sp>
        <p:nvSpPr>
          <p:cNvPr id="3" name="Segnaposto contenuto 2">
            <a:extLst>
              <a:ext uri="{FF2B5EF4-FFF2-40B4-BE49-F238E27FC236}">
                <a16:creationId xmlns:a16="http://schemas.microsoft.com/office/drawing/2014/main" id="{AC2C63CE-0AA8-BB20-CBF4-636752306404}"/>
              </a:ext>
            </a:extLst>
          </p:cNvPr>
          <p:cNvSpPr>
            <a:spLocks noGrp="1"/>
          </p:cNvSpPr>
          <p:nvPr>
            <p:ph idx="1"/>
          </p:nvPr>
        </p:nvSpPr>
        <p:spPr>
          <a:xfrm>
            <a:off x="628650" y="2359153"/>
            <a:ext cx="7886700" cy="3452294"/>
          </a:xfrm>
        </p:spPr>
        <p:txBody>
          <a:bodyPr>
            <a:normAutofit fontScale="92500"/>
          </a:bodyPr>
          <a:lstStyle/>
          <a:p>
            <a:r>
              <a:rPr lang="en-US" dirty="0"/>
              <a:t>Beneficiaries are free to choose the typography for the project. </a:t>
            </a:r>
            <a:endParaRPr lang="en-SI" dirty="0"/>
          </a:p>
          <a:p>
            <a:r>
              <a:rPr lang="en-US" dirty="0"/>
              <a:t>However, to ensure a consistent visual identity of the </a:t>
            </a:r>
            <a:r>
              <a:rPr lang="en-US" dirty="0" err="1"/>
              <a:t>Programme</a:t>
            </a:r>
            <a:r>
              <a:rPr lang="en-US" dirty="0"/>
              <a:t> and the projects funded under it, the use of the Open Sans font is recommended. This font has been selected as the </a:t>
            </a:r>
            <a:r>
              <a:rPr lang="en-US" dirty="0" err="1"/>
              <a:t>Programme’s</a:t>
            </a:r>
            <a:r>
              <a:rPr lang="en-US" dirty="0"/>
              <a:t> primary typeface due to its widespread availability and neutrality.</a:t>
            </a:r>
            <a:endParaRPr lang="en-SI" dirty="0"/>
          </a:p>
          <a:p>
            <a:r>
              <a:rPr lang="en-US" dirty="0"/>
              <a:t>The Open Sans font is available for free and can be downloaded at: </a:t>
            </a:r>
            <a:r>
              <a:rPr lang="en-US" dirty="0">
                <a:hlinkClick r:id="rId3"/>
              </a:rPr>
              <a:t>https://www.fontsquirrel.com/fonts/open-sans</a:t>
            </a:r>
            <a:r>
              <a:rPr lang="en-SI" dirty="0"/>
              <a:t> </a:t>
            </a:r>
            <a:endParaRPr lang="it-IT" dirty="0"/>
          </a:p>
        </p:txBody>
      </p:sp>
      <p:sp>
        <p:nvSpPr>
          <p:cNvPr id="4" name="Segnaposto numero diapositiva 3">
            <a:extLst>
              <a:ext uri="{FF2B5EF4-FFF2-40B4-BE49-F238E27FC236}">
                <a16:creationId xmlns:a16="http://schemas.microsoft.com/office/drawing/2014/main" id="{4BF57256-5392-0620-8B29-0CA00D9BC30C}"/>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8</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328F5BE0-9A47-44CD-8297-30DF4DC1AA6B}"/>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
        <p:nvSpPr>
          <p:cNvPr id="6" name="CasellaDiTesto 5">
            <a:extLst>
              <a:ext uri="{FF2B5EF4-FFF2-40B4-BE49-F238E27FC236}">
                <a16:creationId xmlns:a16="http://schemas.microsoft.com/office/drawing/2014/main" id="{2A9DE7DF-9776-A02C-9563-9095355B2BA2}"/>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pic>
        <p:nvPicPr>
          <p:cNvPr id="9" name="Slika 8" descr="Slika, ki vsebuje besede besedilo, pisava, posnetek zaslona, logotip&#10;&#10;Vsebina, ustvarjena z umetno inteligenco, morda ni pravilna.">
            <a:extLst>
              <a:ext uri="{FF2B5EF4-FFF2-40B4-BE49-F238E27FC236}">
                <a16:creationId xmlns:a16="http://schemas.microsoft.com/office/drawing/2014/main" id="{6A827759-66BF-D0CE-382E-3B5909F3DF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81" y="54898"/>
            <a:ext cx="2949575" cy="1050452"/>
          </a:xfrm>
          <a:prstGeom prst="rect">
            <a:avLst/>
          </a:prstGeom>
          <a:noFill/>
          <a:ln>
            <a:noFill/>
          </a:ln>
        </p:spPr>
      </p:pic>
      <p:sp>
        <p:nvSpPr>
          <p:cNvPr id="10" name="CasellaDiTesto 12">
            <a:extLst>
              <a:ext uri="{FF2B5EF4-FFF2-40B4-BE49-F238E27FC236}">
                <a16:creationId xmlns:a16="http://schemas.microsoft.com/office/drawing/2014/main" id="{8507EE6D-D348-AF62-1D20-4C8D75E1127F}"/>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Tree>
    <p:extLst>
      <p:ext uri="{BB962C8B-B14F-4D97-AF65-F5344CB8AC3E}">
        <p14:creationId xmlns:p14="http://schemas.microsoft.com/office/powerpoint/2010/main" val="308509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FCA39-7C27-E851-52FC-2F877925433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189BAC4-C569-C3DE-C7E8-2CB5C963B25B}"/>
              </a:ext>
            </a:extLst>
          </p:cNvPr>
          <p:cNvSpPr>
            <a:spLocks noGrp="1"/>
          </p:cNvSpPr>
          <p:nvPr>
            <p:ph type="title"/>
          </p:nvPr>
        </p:nvSpPr>
        <p:spPr>
          <a:xfrm>
            <a:off x="628650" y="1151276"/>
            <a:ext cx="7886700" cy="1325563"/>
          </a:xfrm>
        </p:spPr>
        <p:txBody>
          <a:bodyPr/>
          <a:lstStyle/>
          <a:p>
            <a:r>
              <a:rPr lang="it-IT" dirty="0"/>
              <a:t>Activities and Timeline</a:t>
            </a:r>
          </a:p>
        </p:txBody>
      </p:sp>
      <p:sp>
        <p:nvSpPr>
          <p:cNvPr id="3" name="Segnaposto contenuto 2">
            <a:extLst>
              <a:ext uri="{FF2B5EF4-FFF2-40B4-BE49-F238E27FC236}">
                <a16:creationId xmlns:a16="http://schemas.microsoft.com/office/drawing/2014/main" id="{1824937A-2B48-2723-1667-0E853F3F782D}"/>
              </a:ext>
            </a:extLst>
          </p:cNvPr>
          <p:cNvSpPr>
            <a:spLocks noGrp="1"/>
          </p:cNvSpPr>
          <p:nvPr>
            <p:ph idx="1"/>
          </p:nvPr>
        </p:nvSpPr>
        <p:spPr>
          <a:xfrm>
            <a:off x="628650" y="2606565"/>
            <a:ext cx="7886700" cy="3204881"/>
          </a:xfrm>
        </p:spPr>
        <p:txBody>
          <a:bodyPr/>
          <a:lstStyle/>
          <a:p>
            <a:endParaRPr lang="en-US" dirty="0"/>
          </a:p>
          <a:p>
            <a:r>
              <a:rPr lang="en-US" dirty="0"/>
              <a:t>Press releases.</a:t>
            </a:r>
          </a:p>
          <a:p>
            <a:r>
              <a:rPr lang="en-US" dirty="0"/>
              <a:t>Event promotion (before and after).</a:t>
            </a:r>
          </a:p>
          <a:p>
            <a:r>
              <a:rPr lang="en-US" dirty="0"/>
              <a:t>Monthly updates on the project website.</a:t>
            </a:r>
          </a:p>
          <a:p>
            <a:r>
              <a:rPr lang="en-US" dirty="0"/>
              <a:t>Coordination with partners for media releases.</a:t>
            </a:r>
          </a:p>
          <a:p>
            <a:endParaRPr lang="it-IT" dirty="0"/>
          </a:p>
        </p:txBody>
      </p:sp>
      <p:sp>
        <p:nvSpPr>
          <p:cNvPr id="4" name="Segnaposto numero diapositiva 3">
            <a:extLst>
              <a:ext uri="{FF2B5EF4-FFF2-40B4-BE49-F238E27FC236}">
                <a16:creationId xmlns:a16="http://schemas.microsoft.com/office/drawing/2014/main" id="{613226AE-BDDE-4DD3-6AA5-7C253CCEB334}"/>
              </a:ext>
            </a:extLst>
          </p:cNvPr>
          <p:cNvSpPr>
            <a:spLocks noGrp="1"/>
          </p:cNvSpPr>
          <p:nvPr>
            <p:ph type="sldNum" sz="quarter" idx="12"/>
          </p:nvPr>
        </p:nvSpPr>
        <p:spPr>
          <a:xfrm>
            <a:off x="6578587" y="6428192"/>
            <a:ext cx="2010332" cy="169568"/>
          </a:xfrm>
        </p:spPr>
        <p:txBody>
          <a:bodyPr/>
          <a:lstStyle/>
          <a:p>
            <a:fld id="{43DF5D48-4B0D-DF42-860F-4B745F419CC0}" type="slidenum">
              <a:rPr lang="it-IT" smtClean="0">
                <a:latin typeface="Open Sans" panose="020B0606030504020204" pitchFamily="34" charset="0"/>
                <a:ea typeface="Open Sans" panose="020B0606030504020204" pitchFamily="34" charset="0"/>
                <a:cs typeface="Open Sans" panose="020B0606030504020204" pitchFamily="34" charset="0"/>
              </a:rPr>
              <a:t>9</a:t>
            </a:fld>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9AA8DE7E-92F5-58F6-B38C-04107B8570D0}"/>
              </a:ext>
            </a:extLst>
          </p:cNvPr>
          <p:cNvSpPr txBox="1"/>
          <p:nvPr/>
        </p:nvSpPr>
        <p:spPr>
          <a:xfrm>
            <a:off x="555081" y="6282624"/>
            <a:ext cx="6193342" cy="507831"/>
          </a:xfrm>
          <a:prstGeom prst="rect">
            <a:avLst/>
          </a:prstGeom>
          <a:noFill/>
        </p:spPr>
        <p:txBody>
          <a:bodyPr wrap="square" rtlCol="0">
            <a:spAutoFit/>
          </a:bodyPr>
          <a:lstStyle/>
          <a:p>
            <a:pPr fontAlgn="base" hangingPunct="1">
              <a:spcBef>
                <a:spcPct val="0"/>
              </a:spcBef>
              <a:spcAft>
                <a:spcPct val="0"/>
              </a:spcAft>
              <a:defRPr/>
            </a:pPr>
            <a:r>
              <a:rPr lang="sl-SI"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INCONTRO DI AVVIO DEL PROGETTO HEATISLANDS ADAPT</a:t>
            </a:r>
            <a:r>
              <a:rPr lang="it-IT" alt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sl-SI" altLang="it-IT"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UVODNO SREČANJE PROJEKTA HEATISLANDS ADAPT</a:t>
            </a:r>
            <a:endParaRPr lang="it-IT" sz="9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hangingPunct="1">
              <a:spcBef>
                <a:spcPct val="0"/>
              </a:spcBef>
              <a:spcAft>
                <a:spcPct val="0"/>
              </a:spcAft>
              <a:defRPr/>
            </a:pPr>
            <a:r>
              <a:rPr lang="sl-SI" sz="9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Nova Gorica, 14.07.2025</a:t>
            </a:r>
            <a:endParaRPr lang="en-US" altLang="it-IT" sz="900" i="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it-IT" sz="900" dirty="0">
              <a:solidFill>
                <a:schemeClr val="tx1">
                  <a:lumMod val="75000"/>
                  <a:lumOff val="25000"/>
                </a:schemeClr>
              </a:solidFill>
            </a:endParaRPr>
          </a:p>
        </p:txBody>
      </p:sp>
      <p:sp>
        <p:nvSpPr>
          <p:cNvPr id="6" name="CasellaDiTesto 5">
            <a:extLst>
              <a:ext uri="{FF2B5EF4-FFF2-40B4-BE49-F238E27FC236}">
                <a16:creationId xmlns:a16="http://schemas.microsoft.com/office/drawing/2014/main" id="{9969188A-98EC-FA97-D967-5BFC4D2D5B17}"/>
              </a:ext>
            </a:extLst>
          </p:cNvPr>
          <p:cNvSpPr txBox="1"/>
          <p:nvPr/>
        </p:nvSpPr>
        <p:spPr>
          <a:xfrm>
            <a:off x="3355515" y="6374477"/>
            <a:ext cx="1216485" cy="276999"/>
          </a:xfrm>
          <a:prstGeom prst="rect">
            <a:avLst/>
          </a:prstGeom>
          <a:noFill/>
        </p:spPr>
        <p:txBody>
          <a:bodyPr wrap="square" rtlCol="0" anchor="ctr">
            <a:spAutoFit/>
          </a:bodyPr>
          <a:lstStyle/>
          <a:p>
            <a:r>
              <a:rPr lang="it-IT" sz="1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PROJECT</a:t>
            </a:r>
          </a:p>
        </p:txBody>
      </p:sp>
      <p:pic>
        <p:nvPicPr>
          <p:cNvPr id="9" name="Slika 8" descr="Slika, ki vsebuje besede besedilo, pisava, posnetek zaslona, logotip&#10;&#10;Vsebina, ustvarjena z umetno inteligenco, morda ni pravilna.">
            <a:extLst>
              <a:ext uri="{FF2B5EF4-FFF2-40B4-BE49-F238E27FC236}">
                <a16:creationId xmlns:a16="http://schemas.microsoft.com/office/drawing/2014/main" id="{CBCC8A14-3644-DCA0-9D97-561F9EDE00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81" y="54898"/>
            <a:ext cx="2949575" cy="1050452"/>
          </a:xfrm>
          <a:prstGeom prst="rect">
            <a:avLst/>
          </a:prstGeom>
          <a:noFill/>
          <a:ln>
            <a:noFill/>
          </a:ln>
        </p:spPr>
      </p:pic>
      <p:sp>
        <p:nvSpPr>
          <p:cNvPr id="10" name="CasellaDiTesto 12">
            <a:extLst>
              <a:ext uri="{FF2B5EF4-FFF2-40B4-BE49-F238E27FC236}">
                <a16:creationId xmlns:a16="http://schemas.microsoft.com/office/drawing/2014/main" id="{ACFD49B8-9351-499E-64C3-4298587520AF}"/>
              </a:ext>
            </a:extLst>
          </p:cNvPr>
          <p:cNvSpPr txBox="1"/>
          <p:nvPr/>
        </p:nvSpPr>
        <p:spPr>
          <a:xfrm>
            <a:off x="3573625" y="115051"/>
            <a:ext cx="5477069" cy="1015663"/>
          </a:xfrm>
          <a:prstGeom prst="rect">
            <a:avLst/>
          </a:prstGeom>
          <a:noFill/>
        </p:spPr>
        <p:txBody>
          <a:bodyPr wrap="square" rtlCol="0" anchor="b">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200" b="1" dirty="0">
                <a:solidFill>
                  <a:srgbClr val="9BC43F"/>
                </a:solidFill>
                <a:latin typeface="Open Sans" panose="020B0606030504020204" pitchFamily="34" charset="0"/>
                <a:ea typeface="Open Sans" panose="020B0606030504020204" pitchFamily="34" charset="0"/>
                <a:cs typeface="Open Sans" panose="020B0606030504020204" pitchFamily="34" charset="0"/>
              </a:rPr>
              <a:t>Adattamento al surriscaldamento meteorologico causato dai cambiamenti climatici nelle aree urbane transfrontaliere di Slovenia e Italia. </a:t>
            </a:r>
            <a:endParaRPr lang="sl-SI" sz="1200" b="1" dirty="0">
              <a:solidFill>
                <a:srgbClr val="9BC43F"/>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sl-SI" sz="1200" b="1" i="1" dirty="0">
                <a:solidFill>
                  <a:srgbClr val="9BC43F"/>
                </a:solidFill>
                <a:latin typeface="Open Sans" panose="020B0606030504020204" pitchFamily="34" charset="0"/>
                <a:ea typeface="Open Sans" panose="020B0606030504020204" pitchFamily="34" charset="0"/>
                <a:cs typeface="Open Sans" panose="020B0606030504020204" pitchFamily="34" charset="0"/>
              </a:rPr>
              <a:t>Prilagajanje na prekomerno vremensko segrevanje, ki ga povzročajo podnebne spremembe, v čezmejnih urbanih območjih Slovenije in Italije</a:t>
            </a:r>
          </a:p>
        </p:txBody>
      </p:sp>
    </p:spTree>
    <p:extLst>
      <p:ext uri="{BB962C8B-B14F-4D97-AF65-F5344CB8AC3E}">
        <p14:creationId xmlns:p14="http://schemas.microsoft.com/office/powerpoint/2010/main" val="2429367634"/>
      </p:ext>
    </p:extLst>
  </p:cSld>
  <p:clrMapOvr>
    <a:masterClrMapping/>
  </p:clrMapOvr>
</p:sld>
</file>

<file path=ppt/theme/theme1.xml><?xml version="1.0" encoding="utf-8"?>
<a:theme xmlns:a="http://schemas.openxmlformats.org/drawingml/2006/main" name="Tema di Office">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9" id="{3B3CAC2F-511B-5A40-8299-1DB6B59EDB27}" vid="{DFDB3BA2-AEDE-DF4A-8729-71F5FCC4B5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B45B7D763BB004890832F1CFAA4CDDF" ma:contentTypeVersion="0" ma:contentTypeDescription="Creare un nuovo documento." ma:contentTypeScope="" ma:versionID="42d0f4e92040db0b21413a0cffe1d584">
  <xsd:schema xmlns:xsd="http://www.w3.org/2001/XMLSchema" xmlns:xs="http://www.w3.org/2001/XMLSchema" xmlns:p="http://schemas.microsoft.com/office/2006/metadata/properties" targetNamespace="http://schemas.microsoft.com/office/2006/metadata/properties" ma:root="true" ma:fieldsID="a3eec16d3e841ebf650196acacb84cc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5B820-3E0E-4595-BE61-02B0ABDA01F7}">
  <ds:schemaRefs>
    <ds:schemaRef ds:uri="http://schemas.microsoft.com/sharepoint/v3/contenttype/forms"/>
  </ds:schemaRefs>
</ds:datastoreItem>
</file>

<file path=customXml/itemProps2.xml><?xml version="1.0" encoding="utf-8"?>
<ds:datastoreItem xmlns:ds="http://schemas.openxmlformats.org/officeDocument/2006/customXml" ds:itemID="{F3C600A6-2A70-4100-B909-5D63ABEFF2B1}">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68BF7C82-78CF-4C8A-82C4-0D6ED7808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ppt_PO2</Template>
  <TotalTime>152</TotalTime>
  <Words>1442</Words>
  <Application>Microsoft Office PowerPoint</Application>
  <PresentationFormat>On-screen Show (4:3)</PresentationFormat>
  <Paragraphs>173</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Open Sans</vt:lpstr>
      <vt:lpstr>Open Sans Semibold</vt:lpstr>
      <vt:lpstr>Tema di Office</vt:lpstr>
      <vt:lpstr>PowerPoint Presentation</vt:lpstr>
      <vt:lpstr>About the Project</vt:lpstr>
      <vt:lpstr>Role of Communication</vt:lpstr>
      <vt:lpstr>Use of the Logo</vt:lpstr>
      <vt:lpstr>PowerPoint Presentation</vt:lpstr>
      <vt:lpstr>Project logo in combination with other logos</vt:lpstr>
      <vt:lpstr>Communication Tools</vt:lpstr>
      <vt:lpstr>Typography</vt:lpstr>
      <vt:lpstr>Activities and Timeline</vt:lpstr>
      <vt:lpstr>Recommendations and Obligations</vt:lpstr>
      <vt:lpstr>Bilingualism</vt:lpstr>
      <vt:lpstr>Template for a permanent poster or billboard</vt:lpstr>
      <vt:lpstr>Template for a flyer</vt:lpstr>
      <vt:lpstr>Template for a roll-up</vt:lpstr>
      <vt:lpstr>Equipment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Giordano Luigi</dc:creator>
  <cp:lastModifiedBy>Jasmina Nikić</cp:lastModifiedBy>
  <cp:revision>18</cp:revision>
  <dcterms:created xsi:type="dcterms:W3CDTF">2024-05-22T09:49:32Z</dcterms:created>
  <dcterms:modified xsi:type="dcterms:W3CDTF">2025-07-09T12:39:32Z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0x0101006B45B7D763BB004890832F1CFAA4CDDF</vt:lpwstr>
  </property>
</Properties>
</file>